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2" r:id="rId3"/>
    <p:sldId id="260" r:id="rId4"/>
    <p:sldId id="263"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FF"/>
    <a:srgbClr val="FFCCFF"/>
    <a:srgbClr val="121212"/>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1461" y="4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5A20-13A9-258E-6054-C7E5FF7254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ACBE11-9472-F97C-B171-07D6701BFF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4B0ECE-51A9-DF45-EB24-E93DBD49E3A4}"/>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5" name="Footer Placeholder 4">
            <a:extLst>
              <a:ext uri="{FF2B5EF4-FFF2-40B4-BE49-F238E27FC236}">
                <a16:creationId xmlns:a16="http://schemas.microsoft.com/office/drawing/2014/main" id="{313295AA-6176-F86D-0A8F-B7F35EE5C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2A21A-33B0-D366-6819-A4ADAE171277}"/>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967114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A0CBF-BA0A-FD58-0F43-295F6130A6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4FBA52-97F2-02F1-234B-8ACD36026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23542-81E3-C1CC-C2D6-7C578E11C983}"/>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5" name="Footer Placeholder 4">
            <a:extLst>
              <a:ext uri="{FF2B5EF4-FFF2-40B4-BE49-F238E27FC236}">
                <a16:creationId xmlns:a16="http://schemas.microsoft.com/office/drawing/2014/main" id="{1A1BC82F-B744-0325-2348-1B486CF29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E1DAC-F22B-C4E1-0D64-25F955462B7A}"/>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728269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D212B-674D-7873-1818-AD600FEC0E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BEA43A-FA6B-4B1E-702F-075415C39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3F5F8-9CAC-D635-9A58-56F24B3841D7}"/>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5" name="Footer Placeholder 4">
            <a:extLst>
              <a:ext uri="{FF2B5EF4-FFF2-40B4-BE49-F238E27FC236}">
                <a16:creationId xmlns:a16="http://schemas.microsoft.com/office/drawing/2014/main" id="{A506B3C4-F63D-678F-406A-399C0ECFA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581C2-D929-28E6-F60F-C65C665B332E}"/>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9368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2CA0-33FE-E5CB-0CAC-454FD6264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9A3D2-21A2-8DA5-20E0-27A804EC4F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06CBA3-4B16-1504-08FA-E0C72C4B99E3}"/>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5" name="Footer Placeholder 4">
            <a:extLst>
              <a:ext uri="{FF2B5EF4-FFF2-40B4-BE49-F238E27FC236}">
                <a16:creationId xmlns:a16="http://schemas.microsoft.com/office/drawing/2014/main" id="{C0257F15-DC9F-8E30-83B8-0E58DB8DE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585AB-B783-6F76-A135-68953BA75FDE}"/>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253043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24FB-18C6-E102-A3DF-8E36CF45B9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FDA583-125F-57FB-2496-935AEB078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11A0B9-DAC6-C205-E475-8CFDA3CEA170}"/>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5" name="Footer Placeholder 4">
            <a:extLst>
              <a:ext uri="{FF2B5EF4-FFF2-40B4-BE49-F238E27FC236}">
                <a16:creationId xmlns:a16="http://schemas.microsoft.com/office/drawing/2014/main" id="{9CD5E450-9F00-5214-A53A-C179BF3B9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97389-7EA6-A73E-9EF5-4B14F35244D7}"/>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081868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1E20-24E4-92DE-E5D3-434C25541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9C4CD-C97C-6B0B-8A9E-E9E710D71E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ABF3D9-AE61-DE6E-E7A1-0B846631CF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2BFB59-BB08-8CE3-7D24-30DC133FC26F}"/>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6" name="Footer Placeholder 5">
            <a:extLst>
              <a:ext uri="{FF2B5EF4-FFF2-40B4-BE49-F238E27FC236}">
                <a16:creationId xmlns:a16="http://schemas.microsoft.com/office/drawing/2014/main" id="{1D0020AC-D25B-B5E2-163D-0691DEC10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BE31C-F806-EC1A-B818-230296E707EE}"/>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132753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EA05-6929-E98C-E53D-49B1711993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2C714-6E73-56E9-86FB-C4BFF331F9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C4FEA8-FF41-EEFA-95F9-1EF227EDA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8C0D69-761E-2951-1036-FDA8DABD32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3B6ACA-86B8-C6A8-F96A-1E2649B191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C67EF5-D095-ED8F-3A5B-56C47B3C6838}"/>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8" name="Footer Placeholder 7">
            <a:extLst>
              <a:ext uri="{FF2B5EF4-FFF2-40B4-BE49-F238E27FC236}">
                <a16:creationId xmlns:a16="http://schemas.microsoft.com/office/drawing/2014/main" id="{E79588E0-D1B4-4880-5E89-9CF052A678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9B1E33-9152-AD59-9798-6E7116C50FF1}"/>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1537686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BBBC9-0B6F-D918-923B-1101C8FE17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4D5FDC-D1E1-34E6-FC00-3C5CE7043415}"/>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4" name="Footer Placeholder 3">
            <a:extLst>
              <a:ext uri="{FF2B5EF4-FFF2-40B4-BE49-F238E27FC236}">
                <a16:creationId xmlns:a16="http://schemas.microsoft.com/office/drawing/2014/main" id="{FA801766-A5AE-F500-9EFA-1B08918E20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DE04D3-9E87-F7DE-4E3C-653482F776A1}"/>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182511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CFB54D-A286-0DC8-9878-771BBB3EA8C8}"/>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3" name="Footer Placeholder 2">
            <a:extLst>
              <a:ext uri="{FF2B5EF4-FFF2-40B4-BE49-F238E27FC236}">
                <a16:creationId xmlns:a16="http://schemas.microsoft.com/office/drawing/2014/main" id="{DAE91523-93E4-4F71-1C37-8286819DE2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307BF8-6658-A9F7-FDB5-B320A5162E2F}"/>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2314376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AD1E-C178-F0B9-F3A1-98EDEB399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47BA4-7A74-8947-88DD-97C46E69A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B71B28-165E-0FB0-81EB-FE1538EDE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96EEBB-53A8-1CBC-798A-17E7EF3E150E}"/>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6" name="Footer Placeholder 5">
            <a:extLst>
              <a:ext uri="{FF2B5EF4-FFF2-40B4-BE49-F238E27FC236}">
                <a16:creationId xmlns:a16="http://schemas.microsoft.com/office/drawing/2014/main" id="{C162FAEA-6184-D72E-914C-494022BBB0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32CC2-AB57-08D2-8A0E-9C6EB29AD512}"/>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089809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64B2-B2BD-DC7A-6EC9-AEA544100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68324D-F6AB-83B3-E787-A93F70BB18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583839-F93A-618D-BF4F-C796EA393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64761-4B25-8276-8F4B-3EAC5AFD9379}"/>
              </a:ext>
            </a:extLst>
          </p:cNvPr>
          <p:cNvSpPr>
            <a:spLocks noGrp="1"/>
          </p:cNvSpPr>
          <p:nvPr>
            <p:ph type="dt" sz="half" idx="10"/>
          </p:nvPr>
        </p:nvSpPr>
        <p:spPr/>
        <p:txBody>
          <a:bodyPr/>
          <a:lstStyle/>
          <a:p>
            <a:fld id="{14D17D53-EE34-4A79-91BF-B134361B0E4E}" type="datetimeFigureOut">
              <a:rPr lang="en-US" smtClean="0"/>
              <a:t>7/31/2024</a:t>
            </a:fld>
            <a:endParaRPr lang="en-US"/>
          </a:p>
        </p:txBody>
      </p:sp>
      <p:sp>
        <p:nvSpPr>
          <p:cNvPr id="6" name="Footer Placeholder 5">
            <a:extLst>
              <a:ext uri="{FF2B5EF4-FFF2-40B4-BE49-F238E27FC236}">
                <a16:creationId xmlns:a16="http://schemas.microsoft.com/office/drawing/2014/main" id="{C593BADE-75A6-ED77-5A4E-6EC30E807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650E20-5135-EBEA-4A86-13906A5E6B03}"/>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1465839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A3A65-8A7A-1926-4793-5FD15FBFFD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2E9098-3D64-77BA-1BB5-F96BA8E4B2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3273F-6022-A7B4-F23B-6186E74E3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17D53-EE34-4A79-91BF-B134361B0E4E}" type="datetimeFigureOut">
              <a:rPr lang="en-US" smtClean="0"/>
              <a:t>7/31/2024</a:t>
            </a:fld>
            <a:endParaRPr lang="en-US"/>
          </a:p>
        </p:txBody>
      </p:sp>
      <p:sp>
        <p:nvSpPr>
          <p:cNvPr id="5" name="Footer Placeholder 4">
            <a:extLst>
              <a:ext uri="{FF2B5EF4-FFF2-40B4-BE49-F238E27FC236}">
                <a16:creationId xmlns:a16="http://schemas.microsoft.com/office/drawing/2014/main" id="{679B16E0-232E-C4AB-2D7F-BD60771F38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C07405-2F1B-FD57-A006-0D41E496C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8F371-A99F-4C40-B99D-A65C73548B57}" type="slidenum">
              <a:rPr lang="en-US" smtClean="0"/>
              <a:t>‹#›</a:t>
            </a:fld>
            <a:endParaRPr lang="en-US"/>
          </a:p>
        </p:txBody>
      </p:sp>
    </p:spTree>
    <p:extLst>
      <p:ext uri="{BB962C8B-B14F-4D97-AF65-F5344CB8AC3E}">
        <p14:creationId xmlns:p14="http://schemas.microsoft.com/office/powerpoint/2010/main" val="3877133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hyperlink" Target="https://pxhere.com/en/photo/670912" TargetMode="External"/><Relationship Id="rId9" Type="http://schemas.openxmlformats.org/officeDocument/2006/relationships/hyperlink" Target="https://www.pngall.com/coal-p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6D72A-C5E2-7B2C-EC76-E94CF6E24818}"/>
              </a:ext>
            </a:extLst>
          </p:cNvPr>
          <p:cNvSpPr txBox="1"/>
          <p:nvPr/>
        </p:nvSpPr>
        <p:spPr>
          <a:xfrm>
            <a:off x="756744" y="846440"/>
            <a:ext cx="5770579" cy="584775"/>
          </a:xfrm>
          <a:prstGeom prst="rect">
            <a:avLst/>
          </a:prstGeom>
          <a:noFill/>
        </p:spPr>
        <p:txBody>
          <a:bodyPr wrap="square" rtlCol="0">
            <a:spAutoFit/>
          </a:bodyPr>
          <a:lstStyle/>
          <a:p>
            <a:pPr algn="ctr"/>
            <a:r>
              <a:rPr lang="en-GB" sz="3200" b="1" dirty="0">
                <a:latin typeface="Times New Roman" panose="02020603050405020304" pitchFamily="18" charset="0"/>
                <a:cs typeface="Times New Roman" panose="02020603050405020304" pitchFamily="18" charset="0"/>
              </a:rPr>
              <a:t>MYCROFOREST</a:t>
            </a:r>
            <a:endParaRPr lang="en-US" sz="3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BDC095-82F6-C268-67AF-98DF8205F8B8}"/>
              </a:ext>
            </a:extLst>
          </p:cNvPr>
          <p:cNvSpPr txBox="1"/>
          <p:nvPr/>
        </p:nvSpPr>
        <p:spPr>
          <a:xfrm>
            <a:off x="756743" y="1793589"/>
            <a:ext cx="5770579" cy="1687963"/>
          </a:xfrm>
          <a:prstGeom prst="rect">
            <a:avLst/>
          </a:prstGeom>
          <a:noFill/>
        </p:spPr>
        <p:txBody>
          <a:bodyPr wrap="square" rtlCol="0">
            <a:spAutoFit/>
          </a:bodyPr>
          <a:lstStyle/>
          <a:p>
            <a:pPr algn="ctr">
              <a:lnSpc>
                <a:spcPct val="150000"/>
              </a:lnSpc>
            </a:pPr>
            <a:r>
              <a:rPr lang="en-GB" sz="2400" dirty="0">
                <a:latin typeface="Times New Roman" panose="02020603050405020304" pitchFamily="18" charset="0"/>
                <a:cs typeface="Times New Roman" panose="02020603050405020304" pitchFamily="18" charset="0"/>
              </a:rPr>
              <a:t>A microworld to teach about challenges around economically viable, climate aware forest management.</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6420B91-B68B-1300-BDDE-9616691BA4C2}"/>
              </a:ext>
            </a:extLst>
          </p:cNvPr>
          <p:cNvSpPr txBox="1"/>
          <p:nvPr/>
        </p:nvSpPr>
        <p:spPr>
          <a:xfrm>
            <a:off x="785333" y="3980645"/>
            <a:ext cx="5770580" cy="1938992"/>
          </a:xfrm>
          <a:prstGeom prst="rect">
            <a:avLst/>
          </a:prstGeom>
          <a:noFill/>
        </p:spPr>
        <p:txBody>
          <a:bodyPr wrap="square" rtlCol="0">
            <a:spAutoFit/>
          </a:bodyPr>
          <a:lstStyle/>
          <a:p>
            <a:r>
              <a:rPr lang="en-GB" sz="2400" b="1" i="1" dirty="0">
                <a:solidFill>
                  <a:schemeClr val="accent6">
                    <a:lumMod val="75000"/>
                  </a:schemeClr>
                </a:solidFill>
                <a:latin typeface="Times New Roman" panose="02020603050405020304" pitchFamily="18" charset="0"/>
                <a:cs typeface="Times New Roman" panose="02020603050405020304" pitchFamily="18" charset="0"/>
              </a:rPr>
              <a:t>You’re gifted a forest. </a:t>
            </a:r>
          </a:p>
          <a:p>
            <a:pPr algn="ctr"/>
            <a:endParaRPr lang="en-GB" sz="2400" b="1" i="1" dirty="0">
              <a:solidFill>
                <a:schemeClr val="accent6">
                  <a:lumMod val="75000"/>
                </a:schemeClr>
              </a:solidFill>
              <a:latin typeface="Times New Roman" panose="02020603050405020304" pitchFamily="18" charset="0"/>
              <a:cs typeface="Times New Roman" panose="02020603050405020304" pitchFamily="18" charset="0"/>
            </a:endParaRPr>
          </a:p>
          <a:p>
            <a:pPr algn="ctr"/>
            <a:r>
              <a:rPr lang="en-GB" sz="2400" b="1" i="1" dirty="0">
                <a:solidFill>
                  <a:schemeClr val="accent6">
                    <a:lumMod val="75000"/>
                  </a:schemeClr>
                </a:solidFill>
                <a:latin typeface="Times New Roman" panose="02020603050405020304" pitchFamily="18" charset="0"/>
                <a:cs typeface="Times New Roman" panose="02020603050405020304" pitchFamily="18" charset="0"/>
              </a:rPr>
              <a:t>What can you do?</a:t>
            </a:r>
          </a:p>
          <a:p>
            <a:pPr algn="ctr"/>
            <a:endParaRPr lang="en-GB" sz="2400" b="1" i="1" dirty="0">
              <a:solidFill>
                <a:schemeClr val="accent6">
                  <a:lumMod val="75000"/>
                </a:schemeClr>
              </a:solidFill>
              <a:latin typeface="Times New Roman" panose="02020603050405020304" pitchFamily="18" charset="0"/>
              <a:cs typeface="Times New Roman" panose="02020603050405020304" pitchFamily="18" charset="0"/>
            </a:endParaRPr>
          </a:p>
          <a:p>
            <a:pPr algn="r"/>
            <a:r>
              <a:rPr lang="en-GB" sz="2400" b="1" i="1" dirty="0">
                <a:solidFill>
                  <a:schemeClr val="accent6">
                    <a:lumMod val="75000"/>
                  </a:schemeClr>
                </a:solidFill>
                <a:latin typeface="Times New Roman" panose="02020603050405020304" pitchFamily="18" charset="0"/>
                <a:cs typeface="Times New Roman" panose="02020603050405020304" pitchFamily="18" charset="0"/>
              </a:rPr>
              <a:t>What should you do?</a:t>
            </a:r>
          </a:p>
        </p:txBody>
      </p:sp>
      <p:grpSp>
        <p:nvGrpSpPr>
          <p:cNvPr id="7" name="Group 6">
            <a:extLst>
              <a:ext uri="{FF2B5EF4-FFF2-40B4-BE49-F238E27FC236}">
                <a16:creationId xmlns:a16="http://schemas.microsoft.com/office/drawing/2014/main" id="{6295F9DF-4272-C42F-7057-601CCEC343E0}"/>
              </a:ext>
            </a:extLst>
          </p:cNvPr>
          <p:cNvGrpSpPr/>
          <p:nvPr/>
        </p:nvGrpSpPr>
        <p:grpSpPr>
          <a:xfrm>
            <a:off x="7145514" y="446727"/>
            <a:ext cx="4289741" cy="5964546"/>
            <a:chOff x="3951129" y="446727"/>
            <a:chExt cx="4289741" cy="5964546"/>
          </a:xfrm>
        </p:grpSpPr>
        <p:grpSp>
          <p:nvGrpSpPr>
            <p:cNvPr id="8" name="Group 7">
              <a:extLst>
                <a:ext uri="{FF2B5EF4-FFF2-40B4-BE49-F238E27FC236}">
                  <a16:creationId xmlns:a16="http://schemas.microsoft.com/office/drawing/2014/main" id="{9E43B8E2-79A6-F868-E3E0-68DADBF5C981}"/>
                </a:ext>
              </a:extLst>
            </p:cNvPr>
            <p:cNvGrpSpPr/>
            <p:nvPr/>
          </p:nvGrpSpPr>
          <p:grpSpPr>
            <a:xfrm>
              <a:off x="3951129" y="446727"/>
              <a:ext cx="4289741" cy="5964546"/>
              <a:chOff x="3962817" y="367240"/>
              <a:chExt cx="4289741" cy="5964546"/>
            </a:xfrm>
          </p:grpSpPr>
          <p:sp>
            <p:nvSpPr>
              <p:cNvPr id="14" name="Rectangle 13">
                <a:extLst>
                  <a:ext uri="{FF2B5EF4-FFF2-40B4-BE49-F238E27FC236}">
                    <a16:creationId xmlns:a16="http://schemas.microsoft.com/office/drawing/2014/main" id="{9FFD6006-91E8-1C40-67AE-F10A8D86D783}"/>
                  </a:ext>
                </a:extLst>
              </p:cNvPr>
              <p:cNvSpPr/>
              <p:nvPr/>
            </p:nvSpPr>
            <p:spPr>
              <a:xfrm>
                <a:off x="3968558" y="367240"/>
                <a:ext cx="4284000" cy="5852553"/>
              </a:xfrm>
              <a:prstGeom prst="rect">
                <a:avLst/>
              </a:prstGeom>
              <a:solidFill>
                <a:schemeClr val="accent5">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89358C7-BA78-CA75-A8F8-7842649DF729}"/>
                  </a:ext>
                </a:extLst>
              </p:cNvPr>
              <p:cNvGrpSpPr/>
              <p:nvPr/>
            </p:nvGrpSpPr>
            <p:grpSpPr>
              <a:xfrm>
                <a:off x="3962817" y="526213"/>
                <a:ext cx="4266365" cy="5805573"/>
                <a:chOff x="-46547" y="-5302"/>
                <a:chExt cx="5160770" cy="7024262"/>
              </a:xfrm>
            </p:grpSpPr>
            <p:pic>
              <p:nvPicPr>
                <p:cNvPr id="16" name="Picture 2" descr="Soil PNG transparent image download, size: 1011x1024px">
                  <a:extLst>
                    <a:ext uri="{FF2B5EF4-FFF2-40B4-BE49-F238E27FC236}">
                      <a16:creationId xmlns:a16="http://schemas.microsoft.com/office/drawing/2014/main" id="{E78DBCA9-6775-BBF1-C27D-D4005AB28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5" y="3665423"/>
                  <a:ext cx="2563899" cy="23810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oil PNG transparent image download, size: 1011x1024px">
                  <a:extLst>
                    <a:ext uri="{FF2B5EF4-FFF2-40B4-BE49-F238E27FC236}">
                      <a16:creationId xmlns:a16="http://schemas.microsoft.com/office/drawing/2014/main" id="{D46A4238-71D3-21AA-2341-4A6E13B05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324" y="3665423"/>
                  <a:ext cx="2563899" cy="2381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lose-up of a rock&#10;&#10;Description automatically generated">
                  <a:extLst>
                    <a:ext uri="{FF2B5EF4-FFF2-40B4-BE49-F238E27FC236}">
                      <a16:creationId xmlns:a16="http://schemas.microsoft.com/office/drawing/2014/main" id="{615E2A5D-CF64-9756-6A24-0F84209E93E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a:off x="-13575" y="6037061"/>
                  <a:ext cx="2563899" cy="820365"/>
                </a:xfrm>
                <a:prstGeom prst="rect">
                  <a:avLst/>
                </a:prstGeom>
              </p:spPr>
            </p:pic>
            <p:pic>
              <p:nvPicPr>
                <p:cNvPr id="19" name="Picture 18" descr="Close-up of a rock&#10;&#10;Description automatically generated">
                  <a:extLst>
                    <a:ext uri="{FF2B5EF4-FFF2-40B4-BE49-F238E27FC236}">
                      <a16:creationId xmlns:a16="http://schemas.microsoft.com/office/drawing/2014/main" id="{F848CD02-B78C-B1AE-7185-7A8FD937646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50323" y="6037060"/>
                  <a:ext cx="2563899" cy="820365"/>
                </a:xfrm>
                <a:prstGeom prst="rect">
                  <a:avLst/>
                </a:prstGeom>
              </p:spPr>
            </p:pic>
            <p:grpSp>
              <p:nvGrpSpPr>
                <p:cNvPr id="20" name="Group 19">
                  <a:extLst>
                    <a:ext uri="{FF2B5EF4-FFF2-40B4-BE49-F238E27FC236}">
                      <a16:creationId xmlns:a16="http://schemas.microsoft.com/office/drawing/2014/main" id="{727FFF90-3669-40DF-A842-FC9750D7FCEA}"/>
                    </a:ext>
                  </a:extLst>
                </p:cNvPr>
                <p:cNvGrpSpPr/>
                <p:nvPr/>
              </p:nvGrpSpPr>
              <p:grpSpPr>
                <a:xfrm>
                  <a:off x="-13575" y="5174294"/>
                  <a:ext cx="2223185" cy="1764302"/>
                  <a:chOff x="-31538" y="4182399"/>
                  <a:chExt cx="3720663" cy="2952689"/>
                </a:xfrm>
              </p:grpSpPr>
              <p:pic>
                <p:nvPicPr>
                  <p:cNvPr id="30" name="Picture 6" descr="Soil Texture, pH, Cultivation and Drainage – Land Arch Concepts">
                    <a:extLst>
                      <a:ext uri="{FF2B5EF4-FFF2-40B4-BE49-F238E27FC236}">
                        <a16:creationId xmlns:a16="http://schemas.microsoft.com/office/drawing/2014/main" id="{0B00EE60-6A1D-99DE-6620-567B91CE318D}"/>
                      </a:ext>
                    </a:extLst>
                  </p:cNvPr>
                  <p:cNvPicPr>
                    <a:picLocks noChangeAspect="1" noChangeArrowheads="1"/>
                  </p:cNvPicPr>
                  <p:nvPr/>
                </p:nvPicPr>
                <p:blipFill>
                  <a:blip r:embed="rId5">
                    <a:alphaModFix amt="85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rot="10800000">
                    <a:off x="-31538" y="5605644"/>
                    <a:ext cx="3720662" cy="15294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Soil Texture, pH, Cultivation and Drainage – Land Arch Concepts">
                    <a:extLst>
                      <a:ext uri="{FF2B5EF4-FFF2-40B4-BE49-F238E27FC236}">
                        <a16:creationId xmlns:a16="http://schemas.microsoft.com/office/drawing/2014/main" id="{63F8B3F4-1B19-F622-BA7E-D56EFC819489}"/>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31537" y="4182399"/>
                    <a:ext cx="3720662" cy="1529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154C484E-0BA5-2627-B0D1-C95E8B2FFA52}"/>
                    </a:ext>
                  </a:extLst>
                </p:cNvPr>
                <p:cNvGrpSpPr/>
                <p:nvPr/>
              </p:nvGrpSpPr>
              <p:grpSpPr>
                <a:xfrm rot="10800000">
                  <a:off x="1922836" y="5174294"/>
                  <a:ext cx="2223185" cy="1764302"/>
                  <a:chOff x="-31538" y="4182399"/>
                  <a:chExt cx="3720663" cy="2952689"/>
                </a:xfrm>
              </p:grpSpPr>
              <p:pic>
                <p:nvPicPr>
                  <p:cNvPr id="28" name="Picture 6" descr="Soil Texture, pH, Cultivation and Drainage – Land Arch Concepts">
                    <a:extLst>
                      <a:ext uri="{FF2B5EF4-FFF2-40B4-BE49-F238E27FC236}">
                        <a16:creationId xmlns:a16="http://schemas.microsoft.com/office/drawing/2014/main" id="{EEE42796-0D2B-2EA0-5CE7-F97BC5F60673}"/>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rot="10800000">
                    <a:off x="-31538" y="5605644"/>
                    <a:ext cx="3720662" cy="15294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Soil Texture, pH, Cultivation and Drainage – Land Arch Concepts">
                    <a:extLst>
                      <a:ext uri="{FF2B5EF4-FFF2-40B4-BE49-F238E27FC236}">
                        <a16:creationId xmlns:a16="http://schemas.microsoft.com/office/drawing/2014/main" id="{0EA6D054-684B-6B78-C7D6-76C221441528}"/>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31537" y="4182399"/>
                    <a:ext cx="3720662" cy="1529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0DCAF472-8D8F-C403-0795-6FAA2BBD703A}"/>
                    </a:ext>
                  </a:extLst>
                </p:cNvPr>
                <p:cNvGrpSpPr/>
                <p:nvPr/>
              </p:nvGrpSpPr>
              <p:grpSpPr>
                <a:xfrm rot="10800000">
                  <a:off x="2883786" y="5124349"/>
                  <a:ext cx="2223185" cy="1764302"/>
                  <a:chOff x="-31538" y="4182399"/>
                  <a:chExt cx="3720663" cy="2952689"/>
                </a:xfrm>
              </p:grpSpPr>
              <p:pic>
                <p:nvPicPr>
                  <p:cNvPr id="26" name="Picture 6" descr="Soil Texture, pH, Cultivation and Drainage – Land Arch Concepts">
                    <a:extLst>
                      <a:ext uri="{FF2B5EF4-FFF2-40B4-BE49-F238E27FC236}">
                        <a16:creationId xmlns:a16="http://schemas.microsoft.com/office/drawing/2014/main" id="{ED0ECD21-9826-9596-86CD-CF7475AA4F20}"/>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rot="10800000">
                    <a:off x="-31538" y="5605644"/>
                    <a:ext cx="3720662" cy="152944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Soil Texture, pH, Cultivation and Drainage – Land Arch Concepts">
                    <a:extLst>
                      <a:ext uri="{FF2B5EF4-FFF2-40B4-BE49-F238E27FC236}">
                        <a16:creationId xmlns:a16="http://schemas.microsoft.com/office/drawing/2014/main" id="{2CD32479-ED1D-F4C3-6412-9D84A5B1EAF1}"/>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31537" y="4182399"/>
                    <a:ext cx="3720662" cy="1529444"/>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descr="A pile of black rocks&#10;&#10;Description automatically generated">
                  <a:extLst>
                    <a:ext uri="{FF2B5EF4-FFF2-40B4-BE49-F238E27FC236}">
                      <a16:creationId xmlns:a16="http://schemas.microsoft.com/office/drawing/2014/main" id="{5BC736B1-8427-156E-B1AC-596C1F6478D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587568">
                  <a:off x="-46547" y="5843288"/>
                  <a:ext cx="2178290" cy="1175672"/>
                </a:xfrm>
                <a:prstGeom prst="rect">
                  <a:avLst/>
                </a:prstGeom>
              </p:spPr>
            </p:pic>
            <p:pic>
              <p:nvPicPr>
                <p:cNvPr id="24" name="Picture 23" descr="A pile of black rocks&#10;&#10;Description automatically generated">
                  <a:extLst>
                    <a:ext uri="{FF2B5EF4-FFF2-40B4-BE49-F238E27FC236}">
                      <a16:creationId xmlns:a16="http://schemas.microsoft.com/office/drawing/2014/main" id="{D28578F9-570B-3C96-EFC6-A33D36899C8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1813465" y="5786186"/>
                  <a:ext cx="2838186" cy="1175672"/>
                </a:xfrm>
                <a:prstGeom prst="rect">
                  <a:avLst/>
                </a:prstGeom>
              </p:spPr>
            </p:pic>
            <p:pic>
              <p:nvPicPr>
                <p:cNvPr id="25" name="Picture 24" descr="A cartoon tree with green leaves&#10;&#10;Description automatically generated">
                  <a:extLst>
                    <a:ext uri="{FF2B5EF4-FFF2-40B4-BE49-F238E27FC236}">
                      <a16:creationId xmlns:a16="http://schemas.microsoft.com/office/drawing/2014/main" id="{08D4F7F5-DFE3-9202-DB82-A2B1E8135F03}"/>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45000"/>
                          </a14:imgEffect>
                          <a14:imgEffect>
                            <a14:brightnessContrast bright="5000"/>
                          </a14:imgEffect>
                        </a14:imgLayer>
                      </a14:imgProps>
                    </a:ext>
                    <a:ext uri="{28A0092B-C50C-407E-A947-70E740481C1C}">
                      <a14:useLocalDpi xmlns:a14="http://schemas.microsoft.com/office/drawing/2010/main" val="0"/>
                    </a:ext>
                  </a:extLst>
                </a:blip>
                <a:srcRect l="5631" t="2130" r="6851"/>
                <a:stretch/>
              </p:blipFill>
              <p:spPr>
                <a:xfrm>
                  <a:off x="185393" y="-5302"/>
                  <a:ext cx="4715360" cy="5273109"/>
                </a:xfrm>
                <a:prstGeom prst="rect">
                  <a:avLst/>
                </a:prstGeom>
              </p:spPr>
            </p:pic>
          </p:grpSp>
        </p:grpSp>
        <p:cxnSp>
          <p:nvCxnSpPr>
            <p:cNvPr id="9" name="Straight Arrow Connector 8">
              <a:extLst>
                <a:ext uri="{FF2B5EF4-FFF2-40B4-BE49-F238E27FC236}">
                  <a16:creationId xmlns:a16="http://schemas.microsoft.com/office/drawing/2014/main" id="{C5BAA994-1863-C33A-331A-451AD2DB4325}"/>
                </a:ext>
              </a:extLst>
            </p:cNvPr>
            <p:cNvCxnSpPr>
              <a:cxnSpLocks/>
            </p:cNvCxnSpPr>
            <p:nvPr/>
          </p:nvCxnSpPr>
          <p:spPr>
            <a:xfrm flipH="1">
              <a:off x="6695378" y="899815"/>
              <a:ext cx="941190" cy="1079592"/>
            </a:xfrm>
            <a:prstGeom prst="straightConnector1">
              <a:avLst/>
            </a:prstGeom>
            <a:ln w="76200" cap="rnd">
              <a:solidFill>
                <a:schemeClr val="accent1"/>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25DB32-2F9B-AA27-BCBC-489D098A6041}"/>
                </a:ext>
              </a:extLst>
            </p:cNvPr>
            <p:cNvCxnSpPr>
              <a:cxnSpLocks/>
            </p:cNvCxnSpPr>
            <p:nvPr/>
          </p:nvCxnSpPr>
          <p:spPr>
            <a:xfrm>
              <a:off x="6290545" y="4266094"/>
              <a:ext cx="4126" cy="735550"/>
            </a:xfrm>
            <a:prstGeom prst="straightConnector1">
              <a:avLst/>
            </a:prstGeom>
            <a:ln w="76200" cap="rnd">
              <a:solidFill>
                <a:schemeClr val="accent1"/>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07F3AEF-4881-DE8D-3EEC-108459364764}"/>
                </a:ext>
              </a:extLst>
            </p:cNvPr>
            <p:cNvCxnSpPr>
              <a:cxnSpLocks/>
            </p:cNvCxnSpPr>
            <p:nvPr/>
          </p:nvCxnSpPr>
          <p:spPr>
            <a:xfrm flipH="1" flipV="1">
              <a:off x="4317270" y="3697569"/>
              <a:ext cx="22462" cy="895748"/>
            </a:xfrm>
            <a:prstGeom prst="straightConnector1">
              <a:avLst/>
            </a:prstGeom>
            <a:ln w="76200" cap="rnd">
              <a:solidFill>
                <a:schemeClr val="accent2"/>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6C8992-0034-1E70-8BD8-2BAD1CEFDA01}"/>
                </a:ext>
              </a:extLst>
            </p:cNvPr>
            <p:cNvCxnSpPr>
              <a:cxnSpLocks/>
            </p:cNvCxnSpPr>
            <p:nvPr/>
          </p:nvCxnSpPr>
          <p:spPr>
            <a:xfrm flipV="1">
              <a:off x="7259675" y="3776845"/>
              <a:ext cx="0" cy="2079731"/>
            </a:xfrm>
            <a:prstGeom prst="straightConnector1">
              <a:avLst/>
            </a:prstGeom>
            <a:ln w="76200" cap="rnd">
              <a:solidFill>
                <a:schemeClr val="accent2"/>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90F5B01-6D7B-7A3A-C1E8-14B8FD48EF79}"/>
                </a:ext>
              </a:extLst>
            </p:cNvPr>
            <p:cNvCxnSpPr>
              <a:cxnSpLocks/>
            </p:cNvCxnSpPr>
            <p:nvPr/>
          </p:nvCxnSpPr>
          <p:spPr>
            <a:xfrm flipH="1" flipV="1">
              <a:off x="6257485" y="614475"/>
              <a:ext cx="22462" cy="895748"/>
            </a:xfrm>
            <a:prstGeom prst="straightConnector1">
              <a:avLst/>
            </a:prstGeom>
            <a:ln w="76200" cap="rnd">
              <a:solidFill>
                <a:schemeClr val="accent2"/>
              </a:solidFill>
              <a:round/>
              <a:headEnd type="none"/>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004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0D98A-56A4-3022-2C3D-24EC7C82025B}"/>
              </a:ext>
            </a:extLst>
          </p:cNvPr>
          <p:cNvSpPr txBox="1"/>
          <p:nvPr/>
        </p:nvSpPr>
        <p:spPr>
          <a:xfrm>
            <a:off x="175805" y="2315548"/>
            <a:ext cx="2323563" cy="1077218"/>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1.</a:t>
            </a:r>
            <a:r>
              <a:rPr lang="en-GB" sz="1600" dirty="0">
                <a:latin typeface="Times New Roman" panose="02020603050405020304" pitchFamily="18" charset="0"/>
                <a:cs typeface="Times New Roman" panose="02020603050405020304" pitchFamily="18" charset="0"/>
              </a:rPr>
              <a:t> Get your personal forest with 2 types of trees at different stages in their life.</a:t>
            </a:r>
            <a:endParaRPr lang="en-US" sz="160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D3E3931B-A028-167D-3501-1A1110B5AE1C}"/>
              </a:ext>
            </a:extLst>
          </p:cNvPr>
          <p:cNvGrpSpPr/>
          <p:nvPr/>
        </p:nvGrpSpPr>
        <p:grpSpPr>
          <a:xfrm>
            <a:off x="2697984" y="214833"/>
            <a:ext cx="2373274" cy="1992793"/>
            <a:chOff x="3442587" y="442843"/>
            <a:chExt cx="2808900" cy="2358581"/>
          </a:xfrm>
        </p:grpSpPr>
        <p:pic>
          <p:nvPicPr>
            <p:cNvPr id="5" name="Picture 4">
              <a:extLst>
                <a:ext uri="{FF2B5EF4-FFF2-40B4-BE49-F238E27FC236}">
                  <a16:creationId xmlns:a16="http://schemas.microsoft.com/office/drawing/2014/main" id="{7A13CE6C-8F77-AF9B-4E7B-8C5DA538836A}"/>
                </a:ext>
              </a:extLst>
            </p:cNvPr>
            <p:cNvPicPr>
              <a:picLocks noChangeAspect="1"/>
            </p:cNvPicPr>
            <p:nvPr/>
          </p:nvPicPr>
          <p:blipFill>
            <a:blip r:embed="rId2"/>
            <a:stretch>
              <a:fillRect/>
            </a:stretch>
          </p:blipFill>
          <p:spPr>
            <a:xfrm>
              <a:off x="3442587" y="442843"/>
              <a:ext cx="2808900" cy="1375049"/>
            </a:xfrm>
            <a:prstGeom prst="rect">
              <a:avLst/>
            </a:prstGeom>
          </p:spPr>
        </p:pic>
        <p:sp>
          <p:nvSpPr>
            <p:cNvPr id="6" name="TextBox 5">
              <a:extLst>
                <a:ext uri="{FF2B5EF4-FFF2-40B4-BE49-F238E27FC236}">
                  <a16:creationId xmlns:a16="http://schemas.microsoft.com/office/drawing/2014/main" id="{773DC919-231D-67E9-D035-4475148058FA}"/>
                </a:ext>
              </a:extLst>
            </p:cNvPr>
            <p:cNvSpPr txBox="1"/>
            <p:nvPr/>
          </p:nvSpPr>
          <p:spPr>
            <a:xfrm>
              <a:off x="3442587" y="1817893"/>
              <a:ext cx="2808900" cy="983531"/>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2.</a:t>
              </a:r>
              <a:r>
                <a:rPr lang="en-GB" sz="1600" dirty="0">
                  <a:latin typeface="Times New Roman" panose="02020603050405020304" pitchFamily="18" charset="0"/>
                  <a:cs typeface="Times New Roman" panose="02020603050405020304" pitchFamily="18" charset="0"/>
                </a:rPr>
                <a:t> Set target atmospheric CO2 and/or income targets.</a:t>
              </a:r>
              <a:endParaRPr lang="en-US" sz="1600"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184F1C7F-FC3D-5EEB-E159-D032AEB361F1}"/>
              </a:ext>
            </a:extLst>
          </p:cNvPr>
          <p:cNvGrpSpPr/>
          <p:nvPr/>
        </p:nvGrpSpPr>
        <p:grpSpPr>
          <a:xfrm>
            <a:off x="9642921" y="161076"/>
            <a:ext cx="2373273" cy="2910782"/>
            <a:chOff x="3108730" y="2583567"/>
            <a:chExt cx="2873360" cy="3524129"/>
          </a:xfrm>
        </p:grpSpPr>
        <p:pic>
          <p:nvPicPr>
            <p:cNvPr id="19" name="Picture 18">
              <a:extLst>
                <a:ext uri="{FF2B5EF4-FFF2-40B4-BE49-F238E27FC236}">
                  <a16:creationId xmlns:a16="http://schemas.microsoft.com/office/drawing/2014/main" id="{42565BD7-5927-00D6-EC40-351B05CC3BE0}"/>
                </a:ext>
              </a:extLst>
            </p:cNvPr>
            <p:cNvPicPr>
              <a:picLocks noChangeAspect="1"/>
            </p:cNvPicPr>
            <p:nvPr/>
          </p:nvPicPr>
          <p:blipFill>
            <a:blip r:embed="rId3"/>
            <a:stretch>
              <a:fillRect/>
            </a:stretch>
          </p:blipFill>
          <p:spPr>
            <a:xfrm>
              <a:off x="3108730" y="2583567"/>
              <a:ext cx="2873360" cy="2195962"/>
            </a:xfrm>
            <a:prstGeom prst="rect">
              <a:avLst/>
            </a:prstGeom>
          </p:spPr>
        </p:pic>
        <p:sp>
          <p:nvSpPr>
            <p:cNvPr id="20" name="TextBox 19">
              <a:extLst>
                <a:ext uri="{FF2B5EF4-FFF2-40B4-BE49-F238E27FC236}">
                  <a16:creationId xmlns:a16="http://schemas.microsoft.com/office/drawing/2014/main" id="{1BC3A55A-484B-9D1D-0E37-BF3FBBF5BF24}"/>
                </a:ext>
              </a:extLst>
            </p:cNvPr>
            <p:cNvSpPr txBox="1"/>
            <p:nvPr/>
          </p:nvSpPr>
          <p:spPr>
            <a:xfrm>
              <a:off x="3108730" y="4803491"/>
              <a:ext cx="2873360" cy="1304205"/>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4.</a:t>
              </a:r>
              <a:r>
                <a:rPr lang="en-GB" sz="1600" dirty="0">
                  <a:latin typeface="Times New Roman" panose="02020603050405020304" pitchFamily="18" charset="0"/>
                  <a:cs typeface="Times New Roman" panose="02020603050405020304" pitchFamily="18" charset="0"/>
                </a:rPr>
                <a:t> Felling trees fetches income from timber sold for use as lumber and to burn for energy.</a:t>
              </a:r>
              <a:endParaRPr lang="en-US" sz="1600" dirty="0">
                <a:latin typeface="Times New Roman" panose="02020603050405020304" pitchFamily="18" charset="0"/>
                <a:cs typeface="Times New Roman" panose="02020603050405020304" pitchFamily="18" charset="0"/>
              </a:endParaRPr>
            </a:p>
          </p:txBody>
        </p:sp>
      </p:grpSp>
      <p:pic>
        <p:nvPicPr>
          <p:cNvPr id="8" name="Picture 7">
            <a:extLst>
              <a:ext uri="{FF2B5EF4-FFF2-40B4-BE49-F238E27FC236}">
                <a16:creationId xmlns:a16="http://schemas.microsoft.com/office/drawing/2014/main" id="{3BF99257-9742-EB8A-29EC-3D0031A34123}"/>
              </a:ext>
            </a:extLst>
          </p:cNvPr>
          <p:cNvPicPr>
            <a:picLocks noChangeAspect="1"/>
          </p:cNvPicPr>
          <p:nvPr/>
        </p:nvPicPr>
        <p:blipFill>
          <a:blip r:embed="rId4"/>
          <a:stretch>
            <a:fillRect/>
          </a:stretch>
        </p:blipFill>
        <p:spPr>
          <a:xfrm>
            <a:off x="175806" y="214833"/>
            <a:ext cx="2323563" cy="2071719"/>
          </a:xfrm>
          <a:prstGeom prst="rect">
            <a:avLst/>
          </a:prstGeom>
        </p:spPr>
      </p:pic>
      <p:grpSp>
        <p:nvGrpSpPr>
          <p:cNvPr id="23" name="Group 22">
            <a:extLst>
              <a:ext uri="{FF2B5EF4-FFF2-40B4-BE49-F238E27FC236}">
                <a16:creationId xmlns:a16="http://schemas.microsoft.com/office/drawing/2014/main" id="{F25D6380-637B-657B-05B2-284C143D9078}"/>
              </a:ext>
            </a:extLst>
          </p:cNvPr>
          <p:cNvGrpSpPr/>
          <p:nvPr/>
        </p:nvGrpSpPr>
        <p:grpSpPr>
          <a:xfrm>
            <a:off x="6253654" y="4219497"/>
            <a:ext cx="5762540" cy="2293154"/>
            <a:chOff x="6253655" y="4350011"/>
            <a:chExt cx="5762540" cy="2293154"/>
          </a:xfrm>
        </p:grpSpPr>
        <p:grpSp>
          <p:nvGrpSpPr>
            <p:cNvPr id="26" name="Group 25">
              <a:extLst>
                <a:ext uri="{FF2B5EF4-FFF2-40B4-BE49-F238E27FC236}">
                  <a16:creationId xmlns:a16="http://schemas.microsoft.com/office/drawing/2014/main" id="{526BCE43-DB63-C8BB-91D6-CAE19A18106B}"/>
                </a:ext>
              </a:extLst>
            </p:cNvPr>
            <p:cNvGrpSpPr/>
            <p:nvPr/>
          </p:nvGrpSpPr>
          <p:grpSpPr>
            <a:xfrm>
              <a:off x="9642920" y="4350011"/>
              <a:ext cx="2373275" cy="2293154"/>
              <a:chOff x="2841453" y="2323479"/>
              <a:chExt cx="2373275" cy="2384480"/>
            </a:xfrm>
          </p:grpSpPr>
          <p:pic>
            <p:nvPicPr>
              <p:cNvPr id="24" name="Picture 23">
                <a:extLst>
                  <a:ext uri="{FF2B5EF4-FFF2-40B4-BE49-F238E27FC236}">
                    <a16:creationId xmlns:a16="http://schemas.microsoft.com/office/drawing/2014/main" id="{81379AF7-8943-7BBE-D0EC-FADAEA2B8CB1}"/>
                  </a:ext>
                </a:extLst>
              </p:cNvPr>
              <p:cNvPicPr>
                <a:picLocks noChangeAspect="1"/>
              </p:cNvPicPr>
              <p:nvPr/>
            </p:nvPicPr>
            <p:blipFill>
              <a:blip r:embed="rId5"/>
              <a:stretch>
                <a:fillRect/>
              </a:stretch>
            </p:blipFill>
            <p:spPr>
              <a:xfrm>
                <a:off x="2841454" y="3957343"/>
                <a:ext cx="2373274" cy="750616"/>
              </a:xfrm>
              <a:prstGeom prst="rect">
                <a:avLst/>
              </a:prstGeom>
            </p:spPr>
          </p:pic>
          <p:sp>
            <p:nvSpPr>
              <p:cNvPr id="25" name="TextBox 24">
                <a:extLst>
                  <a:ext uri="{FF2B5EF4-FFF2-40B4-BE49-F238E27FC236}">
                    <a16:creationId xmlns:a16="http://schemas.microsoft.com/office/drawing/2014/main" id="{E91DEE0D-9B9F-9721-606D-E4592D19AAF2}"/>
                  </a:ext>
                </a:extLst>
              </p:cNvPr>
              <p:cNvSpPr txBox="1"/>
              <p:nvPr/>
            </p:nvSpPr>
            <p:spPr>
              <a:xfrm>
                <a:off x="2841453" y="2323479"/>
                <a:ext cx="2373274" cy="1632172"/>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5.</a:t>
                </a:r>
                <a:r>
                  <a:rPr lang="en-GB" sz="1600" dirty="0">
                    <a:latin typeface="Times New Roman" panose="02020603050405020304" pitchFamily="18" charset="0"/>
                    <a:cs typeface="Times New Roman" panose="02020603050405020304" pitchFamily="18" charset="0"/>
                  </a:rPr>
                  <a:t> Play to see the forest grow over 300 years. View your plans in action and its impact on CO2 in the air in addition to your bank balance.</a:t>
                </a:r>
                <a:endParaRPr lang="en-US" sz="1600" dirty="0">
                  <a:latin typeface="Times New Roman" panose="02020603050405020304" pitchFamily="18" charset="0"/>
                  <a:cs typeface="Times New Roman" panose="02020603050405020304" pitchFamily="18" charset="0"/>
                </a:endParaRPr>
              </a:p>
            </p:txBody>
          </p:sp>
        </p:grpSp>
        <p:pic>
          <p:nvPicPr>
            <p:cNvPr id="16" name="Picture 15">
              <a:extLst>
                <a:ext uri="{FF2B5EF4-FFF2-40B4-BE49-F238E27FC236}">
                  <a16:creationId xmlns:a16="http://schemas.microsoft.com/office/drawing/2014/main" id="{78A85005-5832-F1FD-50AA-2F3DFC074B5F}"/>
                </a:ext>
              </a:extLst>
            </p:cNvPr>
            <p:cNvPicPr>
              <a:picLocks noChangeAspect="1"/>
            </p:cNvPicPr>
            <p:nvPr/>
          </p:nvPicPr>
          <p:blipFill>
            <a:blip r:embed="rId6"/>
            <a:stretch>
              <a:fillRect/>
            </a:stretch>
          </p:blipFill>
          <p:spPr>
            <a:xfrm>
              <a:off x="6253655" y="4350011"/>
              <a:ext cx="3244258" cy="2293154"/>
            </a:xfrm>
            <a:prstGeom prst="roundRect">
              <a:avLst>
                <a:gd name="adj" fmla="val 6009"/>
              </a:avLst>
            </a:prstGeom>
          </p:spPr>
        </p:pic>
      </p:grpSp>
      <p:grpSp>
        <p:nvGrpSpPr>
          <p:cNvPr id="18" name="Group 17">
            <a:extLst>
              <a:ext uri="{FF2B5EF4-FFF2-40B4-BE49-F238E27FC236}">
                <a16:creationId xmlns:a16="http://schemas.microsoft.com/office/drawing/2014/main" id="{F8C9546F-9B5C-22A9-E851-432DE90EED9E}"/>
              </a:ext>
            </a:extLst>
          </p:cNvPr>
          <p:cNvGrpSpPr/>
          <p:nvPr/>
        </p:nvGrpSpPr>
        <p:grpSpPr>
          <a:xfrm>
            <a:off x="5312163" y="214833"/>
            <a:ext cx="4089852" cy="3773477"/>
            <a:chOff x="5312163" y="214833"/>
            <a:chExt cx="4089852" cy="3773477"/>
          </a:xfrm>
        </p:grpSpPr>
        <p:grpSp>
          <p:nvGrpSpPr>
            <p:cNvPr id="4" name="Group 3">
              <a:extLst>
                <a:ext uri="{FF2B5EF4-FFF2-40B4-BE49-F238E27FC236}">
                  <a16:creationId xmlns:a16="http://schemas.microsoft.com/office/drawing/2014/main" id="{5F7E8B5C-8795-AFD2-1E65-789A0833CE35}"/>
                </a:ext>
              </a:extLst>
            </p:cNvPr>
            <p:cNvGrpSpPr/>
            <p:nvPr/>
          </p:nvGrpSpPr>
          <p:grpSpPr>
            <a:xfrm>
              <a:off x="5312163" y="214833"/>
              <a:ext cx="4089852" cy="3773477"/>
              <a:chOff x="5383898" y="214833"/>
              <a:chExt cx="4089852" cy="3773477"/>
            </a:xfrm>
          </p:grpSpPr>
          <p:pic>
            <p:nvPicPr>
              <p:cNvPr id="10" name="Picture 9">
                <a:extLst>
                  <a:ext uri="{FF2B5EF4-FFF2-40B4-BE49-F238E27FC236}">
                    <a16:creationId xmlns:a16="http://schemas.microsoft.com/office/drawing/2014/main" id="{B5ABE3AD-C233-513A-CF11-E22DB17B6311}"/>
                  </a:ext>
                </a:extLst>
              </p:cNvPr>
              <p:cNvPicPr>
                <a:picLocks noChangeAspect="1"/>
              </p:cNvPicPr>
              <p:nvPr/>
            </p:nvPicPr>
            <p:blipFill>
              <a:blip r:embed="rId7"/>
              <a:stretch>
                <a:fillRect/>
              </a:stretch>
            </p:blipFill>
            <p:spPr>
              <a:xfrm>
                <a:off x="5383898" y="214833"/>
                <a:ext cx="4089852" cy="3188702"/>
              </a:xfrm>
              <a:prstGeom prst="rect">
                <a:avLst/>
              </a:prstGeom>
            </p:spPr>
          </p:pic>
          <p:sp>
            <p:nvSpPr>
              <p:cNvPr id="14" name="TextBox 13">
                <a:extLst>
                  <a:ext uri="{FF2B5EF4-FFF2-40B4-BE49-F238E27FC236}">
                    <a16:creationId xmlns:a16="http://schemas.microsoft.com/office/drawing/2014/main" id="{1C7A4403-129E-477A-29DF-488EDD81629D}"/>
                  </a:ext>
                </a:extLst>
              </p:cNvPr>
              <p:cNvSpPr txBox="1"/>
              <p:nvPr/>
            </p:nvSpPr>
            <p:spPr>
              <a:xfrm>
                <a:off x="5383898" y="3403535"/>
                <a:ext cx="4089852" cy="584775"/>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3.</a:t>
                </a:r>
                <a:r>
                  <a:rPr lang="en-GB" sz="1600" dirty="0">
                    <a:latin typeface="Times New Roman" panose="02020603050405020304" pitchFamily="18" charset="0"/>
                    <a:cs typeface="Times New Roman" panose="02020603050405020304" pitchFamily="18" charset="0"/>
                  </a:rPr>
                  <a:t> Play around with frequency and timing of planting/felling trees.</a:t>
                </a:r>
                <a:endParaRPr lang="en-US" sz="1600" dirty="0">
                  <a:latin typeface="Times New Roman" panose="02020603050405020304" pitchFamily="18" charset="0"/>
                  <a:cs typeface="Times New Roman" panose="02020603050405020304" pitchFamily="18" charset="0"/>
                </a:endParaRPr>
              </a:p>
            </p:txBody>
          </p:sp>
        </p:grpSp>
        <p:pic>
          <p:nvPicPr>
            <p:cNvPr id="17" name="Picture 16">
              <a:extLst>
                <a:ext uri="{FF2B5EF4-FFF2-40B4-BE49-F238E27FC236}">
                  <a16:creationId xmlns:a16="http://schemas.microsoft.com/office/drawing/2014/main" id="{51BD3031-7610-EA72-C25C-A0AFDE9B1631}"/>
                </a:ext>
              </a:extLst>
            </p:cNvPr>
            <p:cNvPicPr>
              <a:picLocks noChangeAspect="1"/>
            </p:cNvPicPr>
            <p:nvPr/>
          </p:nvPicPr>
          <p:blipFill>
            <a:blip r:embed="rId8"/>
            <a:stretch>
              <a:fillRect/>
            </a:stretch>
          </p:blipFill>
          <p:spPr>
            <a:xfrm>
              <a:off x="7659610" y="1250692"/>
              <a:ext cx="1347755" cy="1477984"/>
            </a:xfrm>
            <a:prstGeom prst="roundRect">
              <a:avLst>
                <a:gd name="adj" fmla="val 3899"/>
              </a:avLst>
            </a:prstGeom>
            <a:effectLst>
              <a:outerShdw blurRad="177800" sx="105000" sy="105000" algn="ctr" rotWithShape="0">
                <a:prstClr val="black">
                  <a:alpha val="40000"/>
                </a:prstClr>
              </a:outerShdw>
            </a:effectLst>
          </p:spPr>
        </p:pic>
      </p:grpSp>
      <p:grpSp>
        <p:nvGrpSpPr>
          <p:cNvPr id="30" name="Group 29">
            <a:extLst>
              <a:ext uri="{FF2B5EF4-FFF2-40B4-BE49-F238E27FC236}">
                <a16:creationId xmlns:a16="http://schemas.microsoft.com/office/drawing/2014/main" id="{CDA2B387-AEEE-017C-32F1-D44009D784B9}"/>
              </a:ext>
            </a:extLst>
          </p:cNvPr>
          <p:cNvGrpSpPr/>
          <p:nvPr/>
        </p:nvGrpSpPr>
        <p:grpSpPr>
          <a:xfrm>
            <a:off x="3067472" y="4224346"/>
            <a:ext cx="2618075" cy="2062561"/>
            <a:chOff x="2571687" y="4350013"/>
            <a:chExt cx="2618075" cy="2062561"/>
          </a:xfrm>
        </p:grpSpPr>
        <p:pic>
          <p:nvPicPr>
            <p:cNvPr id="28" name="Picture 27">
              <a:extLst>
                <a:ext uri="{FF2B5EF4-FFF2-40B4-BE49-F238E27FC236}">
                  <a16:creationId xmlns:a16="http://schemas.microsoft.com/office/drawing/2014/main" id="{C77BA656-0A72-8B68-6DDC-08822FF9C434}"/>
                </a:ext>
              </a:extLst>
            </p:cNvPr>
            <p:cNvPicPr>
              <a:picLocks noChangeAspect="1"/>
            </p:cNvPicPr>
            <p:nvPr/>
          </p:nvPicPr>
          <p:blipFill>
            <a:blip r:embed="rId9"/>
            <a:stretch>
              <a:fillRect/>
            </a:stretch>
          </p:blipFill>
          <p:spPr>
            <a:xfrm>
              <a:off x="2694088" y="4350013"/>
              <a:ext cx="2373274" cy="1103461"/>
            </a:xfrm>
            <a:prstGeom prst="roundRect">
              <a:avLst>
                <a:gd name="adj" fmla="val 6115"/>
              </a:avLst>
            </a:prstGeom>
          </p:spPr>
        </p:pic>
        <p:sp>
          <p:nvSpPr>
            <p:cNvPr id="29" name="TextBox 28">
              <a:extLst>
                <a:ext uri="{FF2B5EF4-FFF2-40B4-BE49-F238E27FC236}">
                  <a16:creationId xmlns:a16="http://schemas.microsoft.com/office/drawing/2014/main" id="{9FA3F450-EBB1-14F3-B263-F6B695ECC121}"/>
                </a:ext>
              </a:extLst>
            </p:cNvPr>
            <p:cNvSpPr txBox="1"/>
            <p:nvPr/>
          </p:nvSpPr>
          <p:spPr>
            <a:xfrm>
              <a:off x="2571687" y="5581577"/>
              <a:ext cx="2618075" cy="830997"/>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6. </a:t>
              </a:r>
              <a:r>
                <a:rPr lang="en-GB" sz="1600" dirty="0">
                  <a:latin typeface="Times New Roman" panose="02020603050405020304" pitchFamily="18" charset="0"/>
                  <a:cs typeface="Times New Roman" panose="02020603050405020304" pitchFamily="18" charset="0"/>
                </a:rPr>
                <a:t>Introduce CO2 emissions due to burning of fossil fuels. Observe effects.</a:t>
              </a:r>
              <a:endParaRPr lang="en-US" sz="1600"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9E26499D-B27E-7CDF-6AD2-2985BBA2252B}"/>
              </a:ext>
            </a:extLst>
          </p:cNvPr>
          <p:cNvGrpSpPr/>
          <p:nvPr/>
        </p:nvGrpSpPr>
        <p:grpSpPr>
          <a:xfrm>
            <a:off x="270395" y="3814268"/>
            <a:ext cx="2323561" cy="2698383"/>
            <a:chOff x="311407" y="3573960"/>
            <a:chExt cx="2373273" cy="2938691"/>
          </a:xfrm>
        </p:grpSpPr>
        <p:sp>
          <p:nvSpPr>
            <p:cNvPr id="33" name="Rectangle: Rounded Corners 32">
              <a:extLst>
                <a:ext uri="{FF2B5EF4-FFF2-40B4-BE49-F238E27FC236}">
                  <a16:creationId xmlns:a16="http://schemas.microsoft.com/office/drawing/2014/main" id="{E24C0AF3-BF8C-76FD-E2ED-9903CFC87136}"/>
                </a:ext>
              </a:extLst>
            </p:cNvPr>
            <p:cNvSpPr/>
            <p:nvPr/>
          </p:nvSpPr>
          <p:spPr>
            <a:xfrm>
              <a:off x="311407" y="3573960"/>
              <a:ext cx="2373273" cy="826550"/>
            </a:xfrm>
            <a:prstGeom prst="roundRect">
              <a:avLst/>
            </a:prstGeom>
            <a:solidFill>
              <a:schemeClr val="accent4">
                <a:lumMod val="20000"/>
                <a:lumOff val="80000"/>
              </a:schemeClr>
            </a:solidFill>
            <a:ln w="381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latin typeface="Times New Roman" panose="02020603050405020304" pitchFamily="18" charset="0"/>
                  <a:cs typeface="Times New Roman" panose="02020603050405020304" pitchFamily="18" charset="0"/>
                </a:rPr>
                <a:t>Take on suggested challenges.</a:t>
              </a:r>
            </a:p>
          </p:txBody>
        </p:sp>
        <p:sp>
          <p:nvSpPr>
            <p:cNvPr id="34" name="Rectangle: Rounded Corners 33">
              <a:extLst>
                <a:ext uri="{FF2B5EF4-FFF2-40B4-BE49-F238E27FC236}">
                  <a16:creationId xmlns:a16="http://schemas.microsoft.com/office/drawing/2014/main" id="{A6D14BB7-AFD9-59AB-5C3F-57D8B549A5A4}"/>
                </a:ext>
              </a:extLst>
            </p:cNvPr>
            <p:cNvSpPr/>
            <p:nvPr/>
          </p:nvSpPr>
          <p:spPr>
            <a:xfrm>
              <a:off x="311407" y="4633917"/>
              <a:ext cx="2373273" cy="826550"/>
            </a:xfrm>
            <a:prstGeom prst="roundRect">
              <a:avLst/>
            </a:prstGeom>
            <a:solidFill>
              <a:schemeClr val="accent3">
                <a:lumMod val="20000"/>
                <a:lumOff val="80000"/>
              </a:schemeClr>
            </a:solidFill>
            <a:ln w="381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latin typeface="Times New Roman" panose="02020603050405020304" pitchFamily="18" charset="0"/>
                  <a:cs typeface="Times New Roman" panose="02020603050405020304" pitchFamily="18" charset="0"/>
                </a:rPr>
                <a:t>Experiment on your own.</a:t>
              </a:r>
            </a:p>
          </p:txBody>
        </p:sp>
        <p:sp>
          <p:nvSpPr>
            <p:cNvPr id="35" name="Rectangle: Rounded Corners 34">
              <a:extLst>
                <a:ext uri="{FF2B5EF4-FFF2-40B4-BE49-F238E27FC236}">
                  <a16:creationId xmlns:a16="http://schemas.microsoft.com/office/drawing/2014/main" id="{7B70E0CC-0118-B782-941A-EA5DED71D98A}"/>
                </a:ext>
              </a:extLst>
            </p:cNvPr>
            <p:cNvSpPr/>
            <p:nvPr/>
          </p:nvSpPr>
          <p:spPr>
            <a:xfrm>
              <a:off x="311407" y="5686101"/>
              <a:ext cx="2373273" cy="826550"/>
            </a:xfrm>
            <a:prstGeom prst="roundRect">
              <a:avLst/>
            </a:prstGeom>
            <a:solidFill>
              <a:srgbClr val="FFE7FF"/>
            </a:solidFill>
            <a:ln w="381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Save and share your plan with others.</a:t>
              </a:r>
              <a:endParaRPr lang="en-GB" sz="1800" dirty="0">
                <a:solidFill>
                  <a:schemeClr val="tx1"/>
                </a:solidFill>
                <a:latin typeface="Times New Roman" panose="02020603050405020304" pitchFamily="18" charset="0"/>
                <a:cs typeface="Times New Roman" panose="02020603050405020304" pitchFamily="18" charset="0"/>
              </a:endParaRPr>
            </a:p>
          </p:txBody>
        </p:sp>
      </p:grpSp>
      <p:pic>
        <p:nvPicPr>
          <p:cNvPr id="38" name="Graphic 37" descr="Repeat outline">
            <a:extLst>
              <a:ext uri="{FF2B5EF4-FFF2-40B4-BE49-F238E27FC236}">
                <a16:creationId xmlns:a16="http://schemas.microsoft.com/office/drawing/2014/main" id="{0971AD22-4634-13F5-5CDC-CED1C26064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16440" y="2477906"/>
            <a:ext cx="1336362" cy="1336362"/>
          </a:xfrm>
          <a:prstGeom prst="rect">
            <a:avLst/>
          </a:prstGeom>
        </p:spPr>
      </p:pic>
    </p:spTree>
    <p:extLst>
      <p:ext uri="{BB962C8B-B14F-4D97-AF65-F5344CB8AC3E}">
        <p14:creationId xmlns:p14="http://schemas.microsoft.com/office/powerpoint/2010/main" val="90056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me challenge text">
            <a:extLst>
              <a:ext uri="{FF2B5EF4-FFF2-40B4-BE49-F238E27FC236}">
                <a16:creationId xmlns:a16="http://schemas.microsoft.com/office/drawing/2014/main" id="{21A83683-A1A6-F1C3-2668-563DF0992264}"/>
              </a:ext>
            </a:extLst>
          </p:cNvPr>
          <p:cNvSpPr/>
          <p:nvPr/>
        </p:nvSpPr>
        <p:spPr>
          <a:xfrm>
            <a:off x="1032878" y="4022256"/>
            <a:ext cx="2804946" cy="2402796"/>
          </a:xfrm>
          <a:prstGeom prst="rect">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9" name="co2 challenge text">
            <a:extLst>
              <a:ext uri="{FF2B5EF4-FFF2-40B4-BE49-F238E27FC236}">
                <a16:creationId xmlns:a16="http://schemas.microsoft.com/office/drawing/2014/main" id="{961464F6-7653-8944-8731-6F89778C6659}"/>
              </a:ext>
            </a:extLst>
          </p:cNvPr>
          <p:cNvSpPr/>
          <p:nvPr/>
        </p:nvSpPr>
        <p:spPr>
          <a:xfrm>
            <a:off x="4767101" y="4032485"/>
            <a:ext cx="2804946" cy="2402796"/>
          </a:xfrm>
          <a:prstGeom prst="rect">
            <a:avLst/>
          </a:prstGeom>
          <a:solidFill>
            <a:schemeClr val="accent1">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income challenge text">
            <a:extLst>
              <a:ext uri="{FF2B5EF4-FFF2-40B4-BE49-F238E27FC236}">
                <a16:creationId xmlns:a16="http://schemas.microsoft.com/office/drawing/2014/main" id="{B926E797-7BC7-65C5-930F-54640FE1EAD1}"/>
              </a:ext>
            </a:extLst>
          </p:cNvPr>
          <p:cNvSpPr/>
          <p:nvPr/>
        </p:nvSpPr>
        <p:spPr>
          <a:xfrm>
            <a:off x="8501324" y="4022256"/>
            <a:ext cx="2804946" cy="2402796"/>
          </a:xfrm>
          <a:prstGeom prst="rect">
            <a:avLst/>
          </a:prstGeom>
          <a:solidFill>
            <a:schemeClr val="accent3">
              <a:lumMod val="20000"/>
              <a:lumOff val="80000"/>
            </a:schemeClr>
          </a:solid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5" name="income challenge text">
            <a:extLst>
              <a:ext uri="{FF2B5EF4-FFF2-40B4-BE49-F238E27FC236}">
                <a16:creationId xmlns:a16="http://schemas.microsoft.com/office/drawing/2014/main" id="{B1D006C7-E7A1-E92C-E504-4410A4D9CDF3}"/>
              </a:ext>
            </a:extLst>
          </p:cNvPr>
          <p:cNvSpPr/>
          <p:nvPr/>
        </p:nvSpPr>
        <p:spPr>
          <a:xfrm>
            <a:off x="1032878" y="4032485"/>
            <a:ext cx="2804946" cy="2402796"/>
          </a:xfrm>
          <a:prstGeom prst="rect">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Make as much money as possible. Set as high a minimum income target as possible and try to hit it every rotation.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7" name="co2 challenge text">
            <a:extLst>
              <a:ext uri="{FF2B5EF4-FFF2-40B4-BE49-F238E27FC236}">
                <a16:creationId xmlns:a16="http://schemas.microsoft.com/office/drawing/2014/main" id="{B53502EB-50F2-5B8B-E8ED-C61E9C0FC55F}"/>
              </a:ext>
            </a:extLst>
          </p:cNvPr>
          <p:cNvSpPr/>
          <p:nvPr/>
        </p:nvSpPr>
        <p:spPr>
          <a:xfrm>
            <a:off x="4756591" y="4022256"/>
            <a:ext cx="2804946" cy="2402796"/>
          </a:xfrm>
          <a:prstGeom prst="rect">
            <a:avLst/>
          </a:prstGeom>
          <a:solidFill>
            <a:schemeClr val="accent1">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Do that while trying to keep CO2 levels as low as possible. How low of an atmospheric CO2 target can you set and meet? Maximize income and minimize CO2 in the air.</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income challenge text">
            <a:extLst>
              <a:ext uri="{FF2B5EF4-FFF2-40B4-BE49-F238E27FC236}">
                <a16:creationId xmlns:a16="http://schemas.microsoft.com/office/drawing/2014/main" id="{348F3E07-9AEF-9E9D-5B9D-E161AED2C4D0}"/>
              </a:ext>
            </a:extLst>
          </p:cNvPr>
          <p:cNvSpPr/>
          <p:nvPr/>
        </p:nvSpPr>
        <p:spPr>
          <a:xfrm>
            <a:off x="8504377" y="4032485"/>
            <a:ext cx="2804946" cy="2402796"/>
          </a:xfrm>
          <a:prstGeom prst="rect">
            <a:avLst/>
          </a:prstGeom>
          <a:solidFill>
            <a:schemeClr val="accent3">
              <a:lumMod val="20000"/>
              <a:lumOff val="80000"/>
            </a:schemeClr>
          </a:solid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Add emissions due to burning of fossil fuels. What happens? How high can emissions be before the forest fails to keep CO2 levels below the orange, and then red zone?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CD0C52B7-21CD-A368-6704-A2F95DD09D8B}"/>
              </a:ext>
            </a:extLst>
          </p:cNvPr>
          <p:cNvSpPr txBox="1"/>
          <p:nvPr/>
        </p:nvSpPr>
        <p:spPr>
          <a:xfrm>
            <a:off x="459292" y="153021"/>
            <a:ext cx="11414233" cy="584775"/>
          </a:xfrm>
          <a:prstGeom prst="rect">
            <a:avLst/>
          </a:prstGeom>
          <a:noFill/>
        </p:spPr>
        <p:txBody>
          <a:bodyPr wrap="square" rtlCol="0">
            <a:spAutoFit/>
          </a:bodyPr>
          <a:lstStyle/>
          <a:p>
            <a:pPr algn="ctr"/>
            <a:r>
              <a:rPr lang="en-GB" sz="3200" b="1" dirty="0">
                <a:latin typeface="Times New Roman" panose="02020603050405020304" pitchFamily="18" charset="0"/>
                <a:cs typeface="Times New Roman" panose="02020603050405020304" pitchFamily="18" charset="0"/>
              </a:rPr>
              <a:t>UP FOR A CHALLENGE?</a:t>
            </a:r>
            <a:endParaRPr lang="en-US" sz="3200" b="1" dirty="0">
              <a:latin typeface="Times New Roman" panose="02020603050405020304" pitchFamily="18" charset="0"/>
              <a:cs typeface="Times New Roman" panose="02020603050405020304" pitchFamily="18" charset="0"/>
            </a:endParaRPr>
          </a:p>
        </p:txBody>
      </p:sp>
      <p:grpSp>
        <p:nvGrpSpPr>
          <p:cNvPr id="37" name="icon 1">
            <a:extLst>
              <a:ext uri="{FF2B5EF4-FFF2-40B4-BE49-F238E27FC236}">
                <a16:creationId xmlns:a16="http://schemas.microsoft.com/office/drawing/2014/main" id="{6CDDF504-5841-A10C-DABA-12BB116FE586}"/>
              </a:ext>
            </a:extLst>
          </p:cNvPr>
          <p:cNvGrpSpPr/>
          <p:nvPr/>
        </p:nvGrpSpPr>
        <p:grpSpPr>
          <a:xfrm>
            <a:off x="1139713" y="910422"/>
            <a:ext cx="2444130" cy="2812491"/>
            <a:chOff x="1139713" y="773787"/>
            <a:chExt cx="2444130" cy="2812491"/>
          </a:xfrm>
        </p:grpSpPr>
        <p:grpSp>
          <p:nvGrpSpPr>
            <p:cNvPr id="2" name="income challenge">
              <a:extLst>
                <a:ext uri="{FF2B5EF4-FFF2-40B4-BE49-F238E27FC236}">
                  <a16:creationId xmlns:a16="http://schemas.microsoft.com/office/drawing/2014/main" id="{792FBA29-92BD-1B9D-EB60-B5DF5467527E}"/>
                </a:ext>
              </a:extLst>
            </p:cNvPr>
            <p:cNvGrpSpPr/>
            <p:nvPr/>
          </p:nvGrpSpPr>
          <p:grpSpPr>
            <a:xfrm>
              <a:off x="1139713" y="1142148"/>
              <a:ext cx="2444130" cy="2444130"/>
              <a:chOff x="1587063" y="1124607"/>
              <a:chExt cx="2690648" cy="2690648"/>
            </a:xfrm>
          </p:grpSpPr>
          <p:sp>
            <p:nvSpPr>
              <p:cNvPr id="3" name="Oval 2">
                <a:extLst>
                  <a:ext uri="{FF2B5EF4-FFF2-40B4-BE49-F238E27FC236}">
                    <a16:creationId xmlns:a16="http://schemas.microsoft.com/office/drawing/2014/main" id="{11F74058-F7E7-B054-CEDB-67C4C0621C4F}"/>
                  </a:ext>
                </a:extLst>
              </p:cNvPr>
              <p:cNvSpPr/>
              <p:nvPr/>
            </p:nvSpPr>
            <p:spPr>
              <a:xfrm>
                <a:off x="1587063" y="1124607"/>
                <a:ext cx="2690648" cy="2690648"/>
              </a:xfrm>
              <a:prstGeom prst="ellipse">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4" name="Graphic 3" descr="Group success with solid fill">
                <a:extLst>
                  <a:ext uri="{FF2B5EF4-FFF2-40B4-BE49-F238E27FC236}">
                    <a16:creationId xmlns:a16="http://schemas.microsoft.com/office/drawing/2014/main" id="{00CEF65F-4507-DA96-EBF3-52A923D3C9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8724" y="1416268"/>
                <a:ext cx="2107326" cy="2107326"/>
              </a:xfrm>
              <a:prstGeom prst="rect">
                <a:avLst/>
              </a:prstGeom>
            </p:spPr>
          </p:pic>
        </p:grpSp>
        <p:pic>
          <p:nvPicPr>
            <p:cNvPr id="21" name="Graphic 20" descr="Flying Money with solid fill">
              <a:extLst>
                <a:ext uri="{FF2B5EF4-FFF2-40B4-BE49-F238E27FC236}">
                  <a16:creationId xmlns:a16="http://schemas.microsoft.com/office/drawing/2014/main" id="{B1C625DC-4B31-BAB9-FBA8-CFBDB1840F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0040" y="773787"/>
              <a:ext cx="830622" cy="830622"/>
            </a:xfrm>
            <a:prstGeom prst="rect">
              <a:avLst/>
            </a:prstGeom>
          </p:spPr>
        </p:pic>
      </p:grpSp>
      <p:grpSp>
        <p:nvGrpSpPr>
          <p:cNvPr id="36" name="icon 2">
            <a:extLst>
              <a:ext uri="{FF2B5EF4-FFF2-40B4-BE49-F238E27FC236}">
                <a16:creationId xmlns:a16="http://schemas.microsoft.com/office/drawing/2014/main" id="{204D3A98-07BD-3E55-86D3-D1A5F720D2C6}"/>
              </a:ext>
            </a:extLst>
          </p:cNvPr>
          <p:cNvGrpSpPr/>
          <p:nvPr/>
        </p:nvGrpSpPr>
        <p:grpSpPr>
          <a:xfrm>
            <a:off x="4947980" y="900193"/>
            <a:ext cx="2444130" cy="2822720"/>
            <a:chOff x="4947980" y="763558"/>
            <a:chExt cx="2444130" cy="2822720"/>
          </a:xfrm>
        </p:grpSpPr>
        <p:grpSp>
          <p:nvGrpSpPr>
            <p:cNvPr id="6" name="co2 challenge">
              <a:extLst>
                <a:ext uri="{FF2B5EF4-FFF2-40B4-BE49-F238E27FC236}">
                  <a16:creationId xmlns:a16="http://schemas.microsoft.com/office/drawing/2014/main" id="{061F3446-48CA-E180-29A8-440B6E7F9580}"/>
                </a:ext>
              </a:extLst>
            </p:cNvPr>
            <p:cNvGrpSpPr/>
            <p:nvPr/>
          </p:nvGrpSpPr>
          <p:grpSpPr>
            <a:xfrm>
              <a:off x="4947980" y="1142148"/>
              <a:ext cx="2444130" cy="2444130"/>
              <a:chOff x="7914290" y="1124607"/>
              <a:chExt cx="2690648" cy="2690648"/>
            </a:xfrm>
          </p:grpSpPr>
          <p:sp>
            <p:nvSpPr>
              <p:cNvPr id="7" name="Oval 6">
                <a:extLst>
                  <a:ext uri="{FF2B5EF4-FFF2-40B4-BE49-F238E27FC236}">
                    <a16:creationId xmlns:a16="http://schemas.microsoft.com/office/drawing/2014/main" id="{FFA858B7-D6C0-11FE-DE10-8D921FE2A12B}"/>
                  </a:ext>
                </a:extLst>
              </p:cNvPr>
              <p:cNvSpPr/>
              <p:nvPr/>
            </p:nvSpPr>
            <p:spPr>
              <a:xfrm>
                <a:off x="7914290" y="1124607"/>
                <a:ext cx="2690648" cy="2690648"/>
              </a:xfrm>
              <a:prstGeom prst="ellipse">
                <a:avLst/>
              </a:prstGeom>
              <a:solidFill>
                <a:schemeClr val="accent5">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8" name="Graphic 7" descr="Group success with solid fill">
                <a:extLst>
                  <a:ext uri="{FF2B5EF4-FFF2-40B4-BE49-F238E27FC236}">
                    <a16:creationId xmlns:a16="http://schemas.microsoft.com/office/drawing/2014/main" id="{AD071D5C-2913-AD6F-557E-55A73964B7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4911" y="1413909"/>
                <a:ext cx="2108369" cy="2108369"/>
              </a:xfrm>
              <a:prstGeom prst="rect">
                <a:avLst/>
              </a:prstGeom>
            </p:spPr>
          </p:pic>
        </p:grpSp>
        <p:pic>
          <p:nvPicPr>
            <p:cNvPr id="22" name="Graphic 21" descr="Earth globe: Americas with solid fill">
              <a:extLst>
                <a:ext uri="{FF2B5EF4-FFF2-40B4-BE49-F238E27FC236}">
                  <a16:creationId xmlns:a16="http://schemas.microsoft.com/office/drawing/2014/main" id="{2D90062E-BCC4-D626-9725-3526E13CFB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7085" y="763558"/>
              <a:ext cx="830622" cy="830622"/>
            </a:xfrm>
            <a:prstGeom prst="rect">
              <a:avLst/>
            </a:prstGeom>
          </p:spPr>
        </p:pic>
        <p:pic>
          <p:nvPicPr>
            <p:cNvPr id="23" name="Graphic 22" descr="Flying Money with solid fill">
              <a:extLst>
                <a:ext uri="{FF2B5EF4-FFF2-40B4-BE49-F238E27FC236}">
                  <a16:creationId xmlns:a16="http://schemas.microsoft.com/office/drawing/2014/main" id="{252AB5B7-2C59-06B3-B888-C28B546113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7597" y="773787"/>
              <a:ext cx="830622" cy="830622"/>
            </a:xfrm>
            <a:prstGeom prst="rect">
              <a:avLst/>
            </a:prstGeom>
          </p:spPr>
        </p:pic>
      </p:grpSp>
      <p:grpSp>
        <p:nvGrpSpPr>
          <p:cNvPr id="38" name="icon 3">
            <a:extLst>
              <a:ext uri="{FF2B5EF4-FFF2-40B4-BE49-F238E27FC236}">
                <a16:creationId xmlns:a16="http://schemas.microsoft.com/office/drawing/2014/main" id="{3F0DA6A4-2E59-D308-4618-AE9F065B7E6C}"/>
              </a:ext>
            </a:extLst>
          </p:cNvPr>
          <p:cNvGrpSpPr/>
          <p:nvPr/>
        </p:nvGrpSpPr>
        <p:grpSpPr>
          <a:xfrm>
            <a:off x="8608159" y="787272"/>
            <a:ext cx="2483227" cy="2935641"/>
            <a:chOff x="8608159" y="650637"/>
            <a:chExt cx="2483227" cy="2935641"/>
          </a:xfrm>
        </p:grpSpPr>
        <p:grpSp>
          <p:nvGrpSpPr>
            <p:cNvPr id="10" name="income challenge">
              <a:extLst>
                <a:ext uri="{FF2B5EF4-FFF2-40B4-BE49-F238E27FC236}">
                  <a16:creationId xmlns:a16="http://schemas.microsoft.com/office/drawing/2014/main" id="{F1693ED1-8768-D056-3C1D-62C2FBD01353}"/>
                </a:ext>
              </a:extLst>
            </p:cNvPr>
            <p:cNvGrpSpPr/>
            <p:nvPr/>
          </p:nvGrpSpPr>
          <p:grpSpPr>
            <a:xfrm>
              <a:off x="8608159" y="1142148"/>
              <a:ext cx="2444130" cy="2444130"/>
              <a:chOff x="1587063" y="1124607"/>
              <a:chExt cx="2690648" cy="2690648"/>
            </a:xfrm>
          </p:grpSpPr>
          <p:sp>
            <p:nvSpPr>
              <p:cNvPr id="11" name="Oval 10">
                <a:extLst>
                  <a:ext uri="{FF2B5EF4-FFF2-40B4-BE49-F238E27FC236}">
                    <a16:creationId xmlns:a16="http://schemas.microsoft.com/office/drawing/2014/main" id="{C508404B-68BD-296F-AEF0-D4EA65FE769D}"/>
                  </a:ext>
                </a:extLst>
              </p:cNvPr>
              <p:cNvSpPr/>
              <p:nvPr/>
            </p:nvSpPr>
            <p:spPr>
              <a:xfrm>
                <a:off x="1587063" y="1124607"/>
                <a:ext cx="2690648" cy="2690648"/>
              </a:xfrm>
              <a:prstGeom prst="ellipse">
                <a:avLst/>
              </a:prstGeom>
              <a:solidFill>
                <a:schemeClr val="accent3">
                  <a:lumMod val="20000"/>
                  <a:lumOff val="80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2" name="Graphic 11" descr="Group success with solid fill">
                <a:extLst>
                  <a:ext uri="{FF2B5EF4-FFF2-40B4-BE49-F238E27FC236}">
                    <a16:creationId xmlns:a16="http://schemas.microsoft.com/office/drawing/2014/main" id="{82D9FD35-C107-4A64-B19D-2A2152AF1E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78724" y="1416268"/>
                <a:ext cx="2107326" cy="2107326"/>
              </a:xfrm>
              <a:prstGeom prst="rect">
                <a:avLst/>
              </a:prstGeom>
            </p:spPr>
          </p:pic>
        </p:grpSp>
        <p:pic>
          <p:nvPicPr>
            <p:cNvPr id="25" name="Graphic 24" descr="Fuel with solid fill">
              <a:extLst>
                <a:ext uri="{FF2B5EF4-FFF2-40B4-BE49-F238E27FC236}">
                  <a16:creationId xmlns:a16="http://schemas.microsoft.com/office/drawing/2014/main" id="{B43A3D4F-ED1C-B7B4-13D7-03CADAE860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76986" y="650637"/>
              <a:ext cx="914400" cy="914400"/>
            </a:xfrm>
            <a:prstGeom prst="rect">
              <a:avLst/>
            </a:prstGeom>
          </p:spPr>
        </p:pic>
        <p:pic>
          <p:nvPicPr>
            <p:cNvPr id="26" name="Graphic 25" descr="Earth globe: Americas with solid fill">
              <a:extLst>
                <a:ext uri="{FF2B5EF4-FFF2-40B4-BE49-F238E27FC236}">
                  <a16:creationId xmlns:a16="http://schemas.microsoft.com/office/drawing/2014/main" id="{8DEE2E48-153C-9A55-587E-28434EE9A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27640" y="720794"/>
              <a:ext cx="830622" cy="830622"/>
            </a:xfrm>
            <a:prstGeom prst="rect">
              <a:avLst/>
            </a:prstGeom>
          </p:spPr>
        </p:pic>
        <p:pic>
          <p:nvPicPr>
            <p:cNvPr id="27" name="Graphic 26" descr="Flying Money with solid fill">
              <a:extLst>
                <a:ext uri="{FF2B5EF4-FFF2-40B4-BE49-F238E27FC236}">
                  <a16:creationId xmlns:a16="http://schemas.microsoft.com/office/drawing/2014/main" id="{554F2C24-53F0-C490-7ADB-AD94636FDE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0393" y="731023"/>
              <a:ext cx="830622" cy="830622"/>
            </a:xfrm>
            <a:prstGeom prst="rect">
              <a:avLst/>
            </a:prstGeom>
          </p:spPr>
        </p:pic>
      </p:grpSp>
      <p:sp>
        <p:nvSpPr>
          <p:cNvPr id="28" name="?1">
            <a:extLst>
              <a:ext uri="{FF2B5EF4-FFF2-40B4-BE49-F238E27FC236}">
                <a16:creationId xmlns:a16="http://schemas.microsoft.com/office/drawing/2014/main" id="{CEF6A99A-1C51-7AB8-87CC-647EB32D656C}"/>
              </a:ext>
            </a:extLst>
          </p:cNvPr>
          <p:cNvSpPr/>
          <p:nvPr/>
        </p:nvSpPr>
        <p:spPr>
          <a:xfrm>
            <a:off x="3521363" y="3740378"/>
            <a:ext cx="584775" cy="584775"/>
          </a:xfrm>
          <a:prstGeom prst="ellipse">
            <a:avLst/>
          </a:prstGeom>
          <a:solidFill>
            <a:schemeClr val="accent6"/>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0" name="?2">
            <a:extLst>
              <a:ext uri="{FF2B5EF4-FFF2-40B4-BE49-F238E27FC236}">
                <a16:creationId xmlns:a16="http://schemas.microsoft.com/office/drawing/2014/main" id="{A7F063B5-A622-E4DD-F22F-99D0EBF91C7C}"/>
              </a:ext>
            </a:extLst>
          </p:cNvPr>
          <p:cNvSpPr/>
          <p:nvPr/>
        </p:nvSpPr>
        <p:spPr>
          <a:xfrm>
            <a:off x="7281186" y="3749924"/>
            <a:ext cx="584775" cy="584775"/>
          </a:xfrm>
          <a:prstGeom prst="ellipse">
            <a:avLst/>
          </a:prstGeom>
          <a:solidFill>
            <a:schemeClr val="accent1"/>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1" name="?3">
            <a:extLst>
              <a:ext uri="{FF2B5EF4-FFF2-40B4-BE49-F238E27FC236}">
                <a16:creationId xmlns:a16="http://schemas.microsoft.com/office/drawing/2014/main" id="{C5A22B79-99BC-9ACA-F81F-ED434B025B29}"/>
              </a:ext>
            </a:extLst>
          </p:cNvPr>
          <p:cNvSpPr/>
          <p:nvPr/>
        </p:nvSpPr>
        <p:spPr>
          <a:xfrm>
            <a:off x="11013882" y="3734983"/>
            <a:ext cx="584775" cy="584775"/>
          </a:xfrm>
          <a:prstGeom prst="ellipse">
            <a:avLst/>
          </a:prstGeom>
          <a:solidFill>
            <a:schemeClr val="tx1">
              <a:lumMod val="65000"/>
              <a:lumOff val="35000"/>
            </a:schemeClr>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2" name="best 1">
            <a:extLst>
              <a:ext uri="{FF2B5EF4-FFF2-40B4-BE49-F238E27FC236}">
                <a16:creationId xmlns:a16="http://schemas.microsoft.com/office/drawing/2014/main" id="{0B0DF009-2687-A861-1C57-11314BD5C08D}"/>
              </a:ext>
            </a:extLst>
          </p:cNvPr>
          <p:cNvSpPr/>
          <p:nvPr/>
        </p:nvSpPr>
        <p:spPr>
          <a:xfrm>
            <a:off x="819550" y="2627886"/>
            <a:ext cx="3231602" cy="2768281"/>
          </a:xfrm>
          <a:prstGeom prst="rect">
            <a:avLst/>
          </a:prstGeom>
          <a:solidFill>
            <a:schemeClr val="accent6">
              <a:lumMod val="20000"/>
              <a:lumOff val="80000"/>
            </a:schemeClr>
          </a:solidFill>
          <a:ln w="38100">
            <a:solidFill>
              <a:schemeClr val="accent6">
                <a:lumMod val="7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For good, steady income, chop a few mature trees frequently. Leave rest to grow. Chop bigger, older trees whenever possible. Plant profitable species in place of cut trees to turn the forest into a plantation.</a:t>
            </a:r>
            <a:endParaRPr lang="en-US" sz="2000" i="1" dirty="0">
              <a:solidFill>
                <a:schemeClr val="tx1"/>
              </a:solidFill>
              <a:latin typeface="Times New Roman" panose="02020603050405020304" pitchFamily="18" charset="0"/>
              <a:cs typeface="Times New Roman" panose="02020603050405020304" pitchFamily="18" charset="0"/>
            </a:endParaRPr>
          </a:p>
        </p:txBody>
      </p:sp>
      <p:sp>
        <p:nvSpPr>
          <p:cNvPr id="34" name="best 2">
            <a:extLst>
              <a:ext uri="{FF2B5EF4-FFF2-40B4-BE49-F238E27FC236}">
                <a16:creationId xmlns:a16="http://schemas.microsoft.com/office/drawing/2014/main" id="{A80707ED-4745-B089-E5B9-AF05319B0BBC}"/>
              </a:ext>
            </a:extLst>
          </p:cNvPr>
          <p:cNvSpPr/>
          <p:nvPr/>
        </p:nvSpPr>
        <p:spPr>
          <a:xfrm>
            <a:off x="4581284" y="2627885"/>
            <a:ext cx="3231602" cy="2768281"/>
          </a:xfrm>
          <a:prstGeom prst="rect">
            <a:avLst/>
          </a:prstGeom>
          <a:solidFill>
            <a:schemeClr val="accent1">
              <a:lumMod val="20000"/>
              <a:lumOff val="80000"/>
            </a:schemeClr>
          </a:solidFill>
          <a:ln w="38100">
            <a:solidFill>
              <a:schemeClr val="accent5">
                <a:lumMod val="7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Not chopping down any trees is the best  strategy for maximum C sequestration. Nonetheless, it is still possible to chop few trees and make some money while keeping CO2 relatively low.</a:t>
            </a:r>
            <a:endParaRPr lang="en-US" sz="2000" i="1" dirty="0">
              <a:solidFill>
                <a:schemeClr val="tx1"/>
              </a:solidFill>
              <a:latin typeface="Times New Roman" panose="02020603050405020304" pitchFamily="18" charset="0"/>
              <a:cs typeface="Times New Roman" panose="02020603050405020304" pitchFamily="18" charset="0"/>
            </a:endParaRPr>
          </a:p>
        </p:txBody>
      </p:sp>
      <p:sp>
        <p:nvSpPr>
          <p:cNvPr id="35" name="best 3">
            <a:extLst>
              <a:ext uri="{FF2B5EF4-FFF2-40B4-BE49-F238E27FC236}">
                <a16:creationId xmlns:a16="http://schemas.microsoft.com/office/drawing/2014/main" id="{5F5A5655-A057-BD37-356A-350CAE2E5D9A}"/>
              </a:ext>
            </a:extLst>
          </p:cNvPr>
          <p:cNvSpPr/>
          <p:nvPr/>
        </p:nvSpPr>
        <p:spPr>
          <a:xfrm>
            <a:off x="8285814" y="2627884"/>
            <a:ext cx="3231602" cy="2768281"/>
          </a:xfrm>
          <a:prstGeom prst="rect">
            <a:avLst/>
          </a:prstGeom>
          <a:solidFill>
            <a:schemeClr val="accent3">
              <a:lumMod val="20000"/>
              <a:lumOff val="80000"/>
            </a:schemeClr>
          </a:solidFill>
          <a:ln w="38100">
            <a:solidFill>
              <a:schemeClr val="tx1">
                <a:lumMod val="65000"/>
                <a:lumOff val="3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Earning from timber alone gets harder as CO2 emissions from fossil fuels increase if CO2 levels are to be kept reasonable. No magic pill. Emissions must be reduced to slow down global warming &amp; climate change.</a:t>
            </a:r>
            <a:endParaRPr lang="en-US" sz="2000"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2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31"/>
                    </p:tgtEl>
                  </p:cond>
                </p:stCondLst>
                <p:endSync evt="end" delay="0">
                  <p:rtn val="all"/>
                </p:endSync>
                <p:childTnLst>
                  <p:par>
                    <p:cTn id="33" fill="hold">
                      <p:stCondLst>
                        <p:cond delay="0"/>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1000" fill="hold"/>
                                        <p:tgtEl>
                                          <p:spTgt spid="35"/>
                                        </p:tgtEl>
                                        <p:attrNameLst>
                                          <p:attrName>ppt_w</p:attrName>
                                        </p:attrNameLst>
                                      </p:cBhvr>
                                      <p:tavLst>
                                        <p:tav tm="0">
                                          <p:val>
                                            <p:fltVal val="0"/>
                                          </p:val>
                                        </p:tav>
                                        <p:tav tm="100000">
                                          <p:val>
                                            <p:strVal val="#ppt_w"/>
                                          </p:val>
                                        </p:tav>
                                      </p:tavLst>
                                    </p:anim>
                                    <p:anim calcmode="lin" valueType="num">
                                      <p:cBhvr>
                                        <p:cTn id="38" dur="1000" fill="hold"/>
                                        <p:tgtEl>
                                          <p:spTgt spid="35"/>
                                        </p:tgtEl>
                                        <p:attrNameLst>
                                          <p:attrName>ppt_h</p:attrName>
                                        </p:attrNameLst>
                                      </p:cBhvr>
                                      <p:tavLst>
                                        <p:tav tm="0">
                                          <p:val>
                                            <p:fltVal val="0"/>
                                          </p:val>
                                        </p:tav>
                                        <p:tav tm="100000">
                                          <p:val>
                                            <p:strVal val="#ppt_h"/>
                                          </p:val>
                                        </p:tav>
                                      </p:tavLst>
                                    </p:anim>
                                    <p:anim calcmode="lin" valueType="num">
                                      <p:cBhvr>
                                        <p:cTn id="39" dur="1000" fill="hold"/>
                                        <p:tgtEl>
                                          <p:spTgt spid="35"/>
                                        </p:tgtEl>
                                        <p:attrNameLst>
                                          <p:attrName>style.rotation</p:attrName>
                                        </p:attrNameLst>
                                      </p:cBhvr>
                                      <p:tavLst>
                                        <p:tav tm="0">
                                          <p:val>
                                            <p:fltVal val="90"/>
                                          </p:val>
                                        </p:tav>
                                        <p:tav tm="100000">
                                          <p:val>
                                            <p:fltVal val="0"/>
                                          </p:val>
                                        </p:tav>
                                      </p:tavLst>
                                    </p:anim>
                                    <p:animEffect transition="in" filter="fade">
                                      <p:cBhvr>
                                        <p:cTn id="40" dur="1000"/>
                                        <p:tgtEl>
                                          <p:spTgt spid="35"/>
                                        </p:tgtEl>
                                      </p:cBhvr>
                                    </p:animEffect>
                                  </p:childTnLst>
                                </p:cTn>
                              </p:par>
                            </p:childTnLst>
                          </p:cTn>
                        </p:par>
                      </p:childTnLst>
                    </p:cTn>
                  </p:par>
                </p:childTnLst>
              </p:cTn>
              <p:nextCondLst>
                <p:cond evt="onClick" delay="0">
                  <p:tgtEl>
                    <p:spTgt spid="31"/>
                  </p:tgtEl>
                </p:cond>
              </p:nextCondLst>
            </p:seq>
            <p:seq concurrent="1" nextAc="seek">
              <p:cTn id="41" restart="whenNotActive" fill="hold" evtFilter="cancelBubble" nodeType="interactiveSeq">
                <p:stCondLst>
                  <p:cond evt="onClick" delay="0">
                    <p:tgtEl>
                      <p:spTgt spid="37"/>
                    </p:tgtEl>
                  </p:cond>
                </p:stCondLst>
                <p:endSync evt="end" delay="0">
                  <p:rtn val="all"/>
                </p:endSync>
                <p:childTnLst>
                  <p:par>
                    <p:cTn id="42" fill="hold">
                      <p:stCondLst>
                        <p:cond delay="0"/>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fltVal val="0"/>
                                          </p:val>
                                        </p:tav>
                                        <p:tav tm="100000">
                                          <p:val>
                                            <p:strVal val="#ppt_h"/>
                                          </p:val>
                                        </p:tav>
                                      </p:tavLst>
                                    </p:anim>
                                    <p:anim calcmode="lin" valueType="num">
                                      <p:cBhvr>
                                        <p:cTn id="53" dur="1000" fill="hold"/>
                                        <p:tgtEl>
                                          <p:spTgt spid="28"/>
                                        </p:tgtEl>
                                        <p:attrNameLst>
                                          <p:attrName>style.rotation</p:attrName>
                                        </p:attrNameLst>
                                      </p:cBhvr>
                                      <p:tavLst>
                                        <p:tav tm="0">
                                          <p:val>
                                            <p:fltVal val="90"/>
                                          </p:val>
                                        </p:tav>
                                        <p:tav tm="100000">
                                          <p:val>
                                            <p:fltVal val="0"/>
                                          </p:val>
                                        </p:tav>
                                      </p:tavLst>
                                    </p:anim>
                                    <p:animEffect transition="in" filter="fade">
                                      <p:cBhvr>
                                        <p:cTn id="54" dur="1000"/>
                                        <p:tgtEl>
                                          <p:spTgt spid="28"/>
                                        </p:tgtEl>
                                      </p:cBhvr>
                                    </p:animEffect>
                                  </p:childTnLst>
                                </p:cTn>
                              </p:par>
                            </p:childTnLst>
                          </p:cTn>
                        </p:par>
                      </p:childTnLst>
                    </p:cTn>
                  </p:par>
                </p:childTnLst>
              </p:cTn>
              <p:nextCondLst>
                <p:cond evt="onClick" delay="0">
                  <p:tgtEl>
                    <p:spTgt spid="37"/>
                  </p:tgtEl>
                </p:cond>
              </p:nextCondLst>
            </p:seq>
            <p:seq concurrent="1" nextAc="seek">
              <p:cTn id="55" restart="whenNotActive" fill="hold" evtFilter="cancelBubble" nodeType="interactiveSeq">
                <p:stCondLst>
                  <p:cond evt="onClick" delay="0">
                    <p:tgtEl>
                      <p:spTgt spid="36"/>
                    </p:tgtEl>
                  </p:cond>
                </p:stCondLst>
                <p:endSync evt="end" delay="0">
                  <p:rtn val="all"/>
                </p:endSync>
                <p:childTnLst>
                  <p:par>
                    <p:cTn id="56" fill="hold">
                      <p:stCondLst>
                        <p:cond delay="0"/>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1000" fill="hold"/>
                                        <p:tgtEl>
                                          <p:spTgt spid="30"/>
                                        </p:tgtEl>
                                        <p:attrNameLst>
                                          <p:attrName>ppt_w</p:attrName>
                                        </p:attrNameLst>
                                      </p:cBhvr>
                                      <p:tavLst>
                                        <p:tav tm="0">
                                          <p:val>
                                            <p:fltVal val="0"/>
                                          </p:val>
                                        </p:tav>
                                        <p:tav tm="100000">
                                          <p:val>
                                            <p:strVal val="#ppt_w"/>
                                          </p:val>
                                        </p:tav>
                                      </p:tavLst>
                                    </p:anim>
                                    <p:anim calcmode="lin" valueType="num">
                                      <p:cBhvr>
                                        <p:cTn id="66" dur="1000" fill="hold"/>
                                        <p:tgtEl>
                                          <p:spTgt spid="30"/>
                                        </p:tgtEl>
                                        <p:attrNameLst>
                                          <p:attrName>ppt_h</p:attrName>
                                        </p:attrNameLst>
                                      </p:cBhvr>
                                      <p:tavLst>
                                        <p:tav tm="0">
                                          <p:val>
                                            <p:fltVal val="0"/>
                                          </p:val>
                                        </p:tav>
                                        <p:tav tm="100000">
                                          <p:val>
                                            <p:strVal val="#ppt_h"/>
                                          </p:val>
                                        </p:tav>
                                      </p:tavLst>
                                    </p:anim>
                                    <p:anim calcmode="lin" valueType="num">
                                      <p:cBhvr>
                                        <p:cTn id="67" dur="1000" fill="hold"/>
                                        <p:tgtEl>
                                          <p:spTgt spid="30"/>
                                        </p:tgtEl>
                                        <p:attrNameLst>
                                          <p:attrName>style.rotation</p:attrName>
                                        </p:attrNameLst>
                                      </p:cBhvr>
                                      <p:tavLst>
                                        <p:tav tm="0">
                                          <p:val>
                                            <p:fltVal val="90"/>
                                          </p:val>
                                        </p:tav>
                                        <p:tav tm="100000">
                                          <p:val>
                                            <p:fltVal val="0"/>
                                          </p:val>
                                        </p:tav>
                                      </p:tavLst>
                                    </p:anim>
                                    <p:animEffect transition="in" filter="fade">
                                      <p:cBhvr>
                                        <p:cTn id="68" dur="1000"/>
                                        <p:tgtEl>
                                          <p:spTgt spid="30"/>
                                        </p:tgtEl>
                                      </p:cBhvr>
                                    </p:animEffect>
                                  </p:childTnLst>
                                </p:cTn>
                              </p:par>
                            </p:childTnLst>
                          </p:cTn>
                        </p:par>
                      </p:childTnLst>
                    </p:cTn>
                  </p:par>
                </p:childTnLst>
              </p:cTn>
              <p:nextCondLst>
                <p:cond evt="onClick" delay="0">
                  <p:tgtEl>
                    <p:spTgt spid="36"/>
                  </p:tgtEl>
                </p:cond>
              </p:nextCondLst>
            </p:seq>
            <p:seq concurrent="1" nextAc="seek">
              <p:cTn id="69" restart="whenNotActive" fill="hold" evtFilter="cancelBubble" nodeType="interactiveSeq">
                <p:stCondLst>
                  <p:cond evt="onClick" delay="0">
                    <p:tgtEl>
                      <p:spTgt spid="38"/>
                    </p:tgtEl>
                  </p:cond>
                </p:stCondLst>
                <p:endSync evt="end" delay="0">
                  <p:rtn val="all"/>
                </p:endSync>
                <p:childTnLst>
                  <p:par>
                    <p:cTn id="70" fill="hold">
                      <p:stCondLst>
                        <p:cond delay="0"/>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Effect transition="in" filter="fade">
                                      <p:cBhvr>
                                        <p:cTn id="76" dur="500"/>
                                        <p:tgtEl>
                                          <p:spTgt spid="1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1000" fill="hold"/>
                                        <p:tgtEl>
                                          <p:spTgt spid="31"/>
                                        </p:tgtEl>
                                        <p:attrNameLst>
                                          <p:attrName>ppt_w</p:attrName>
                                        </p:attrNameLst>
                                      </p:cBhvr>
                                      <p:tavLst>
                                        <p:tav tm="0">
                                          <p:val>
                                            <p:fltVal val="0"/>
                                          </p:val>
                                        </p:tav>
                                        <p:tav tm="100000">
                                          <p:val>
                                            <p:strVal val="#ppt_w"/>
                                          </p:val>
                                        </p:tav>
                                      </p:tavLst>
                                    </p:anim>
                                    <p:anim calcmode="lin" valueType="num">
                                      <p:cBhvr>
                                        <p:cTn id="80" dur="1000" fill="hold"/>
                                        <p:tgtEl>
                                          <p:spTgt spid="31"/>
                                        </p:tgtEl>
                                        <p:attrNameLst>
                                          <p:attrName>ppt_h</p:attrName>
                                        </p:attrNameLst>
                                      </p:cBhvr>
                                      <p:tavLst>
                                        <p:tav tm="0">
                                          <p:val>
                                            <p:fltVal val="0"/>
                                          </p:val>
                                        </p:tav>
                                        <p:tav tm="100000">
                                          <p:val>
                                            <p:strVal val="#ppt_h"/>
                                          </p:val>
                                        </p:tav>
                                      </p:tavLst>
                                    </p:anim>
                                    <p:anim calcmode="lin" valueType="num">
                                      <p:cBhvr>
                                        <p:cTn id="81" dur="1000" fill="hold"/>
                                        <p:tgtEl>
                                          <p:spTgt spid="31"/>
                                        </p:tgtEl>
                                        <p:attrNameLst>
                                          <p:attrName>style.rotation</p:attrName>
                                        </p:attrNameLst>
                                      </p:cBhvr>
                                      <p:tavLst>
                                        <p:tav tm="0">
                                          <p:val>
                                            <p:fltVal val="90"/>
                                          </p:val>
                                        </p:tav>
                                        <p:tav tm="100000">
                                          <p:val>
                                            <p:fltVal val="0"/>
                                          </p:val>
                                        </p:tav>
                                      </p:tavLst>
                                    </p:anim>
                                    <p:animEffect transition="in" filter="fade">
                                      <p:cBhvr>
                                        <p:cTn id="82" dur="1000"/>
                                        <p:tgtEl>
                                          <p:spTgt spid="31"/>
                                        </p:tgtEl>
                                      </p:cBhvr>
                                    </p:animEffect>
                                  </p:childTnLst>
                                </p:cTn>
                              </p:par>
                            </p:childTnLst>
                          </p:cTn>
                        </p:par>
                      </p:childTnLst>
                    </p:cTn>
                  </p:par>
                </p:childTnLst>
              </p:cTn>
              <p:nextCondLst>
                <p:cond evt="onClick" delay="0">
                  <p:tgtEl>
                    <p:spTgt spid="38"/>
                  </p:tgtEl>
                </p:cond>
              </p:nextCondLst>
            </p:seq>
            <p:seq concurrent="1" nextAc="seek">
              <p:cTn id="83" restart="whenNotActive" fill="hold" evtFilter="cancelBubble" nodeType="interactiveSeq">
                <p:stCondLst>
                  <p:cond evt="onClick" delay="0">
                    <p:tgtEl>
                      <p:spTgt spid="30"/>
                    </p:tgtEl>
                  </p:cond>
                </p:stCondLst>
                <p:endSync evt="end" delay="0">
                  <p:rtn val="all"/>
                </p:endSync>
                <p:childTnLst>
                  <p:par>
                    <p:cTn id="84" fill="hold">
                      <p:stCondLst>
                        <p:cond delay="0"/>
                      </p:stCondLst>
                      <p:childTnLst>
                        <p:par>
                          <p:cTn id="85" fill="hold">
                            <p:stCondLst>
                              <p:cond delay="0"/>
                            </p:stCondLst>
                            <p:childTnLst>
                              <p:par>
                                <p:cTn id="86" presetID="31" presetClass="entr" presetSubtype="0"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p:cTn id="88" dur="1000" fill="hold"/>
                                        <p:tgtEl>
                                          <p:spTgt spid="34"/>
                                        </p:tgtEl>
                                        <p:attrNameLst>
                                          <p:attrName>ppt_w</p:attrName>
                                        </p:attrNameLst>
                                      </p:cBhvr>
                                      <p:tavLst>
                                        <p:tav tm="0">
                                          <p:val>
                                            <p:fltVal val="0"/>
                                          </p:val>
                                        </p:tav>
                                        <p:tav tm="100000">
                                          <p:val>
                                            <p:strVal val="#ppt_w"/>
                                          </p:val>
                                        </p:tav>
                                      </p:tavLst>
                                    </p:anim>
                                    <p:anim calcmode="lin" valueType="num">
                                      <p:cBhvr>
                                        <p:cTn id="89" dur="1000" fill="hold"/>
                                        <p:tgtEl>
                                          <p:spTgt spid="34"/>
                                        </p:tgtEl>
                                        <p:attrNameLst>
                                          <p:attrName>ppt_h</p:attrName>
                                        </p:attrNameLst>
                                      </p:cBhvr>
                                      <p:tavLst>
                                        <p:tav tm="0">
                                          <p:val>
                                            <p:fltVal val="0"/>
                                          </p:val>
                                        </p:tav>
                                        <p:tav tm="100000">
                                          <p:val>
                                            <p:strVal val="#ppt_h"/>
                                          </p:val>
                                        </p:tav>
                                      </p:tavLst>
                                    </p:anim>
                                    <p:anim calcmode="lin" valueType="num">
                                      <p:cBhvr>
                                        <p:cTn id="90" dur="1000" fill="hold"/>
                                        <p:tgtEl>
                                          <p:spTgt spid="34"/>
                                        </p:tgtEl>
                                        <p:attrNameLst>
                                          <p:attrName>style.rotation</p:attrName>
                                        </p:attrNameLst>
                                      </p:cBhvr>
                                      <p:tavLst>
                                        <p:tav tm="0">
                                          <p:val>
                                            <p:fltVal val="90"/>
                                          </p:val>
                                        </p:tav>
                                        <p:tav tm="100000">
                                          <p:val>
                                            <p:fltVal val="0"/>
                                          </p:val>
                                        </p:tav>
                                      </p:tavLst>
                                    </p:anim>
                                    <p:animEffect transition="in" filter="fade">
                                      <p:cBhvr>
                                        <p:cTn id="91" dur="1000"/>
                                        <p:tgtEl>
                                          <p:spTgt spid="34"/>
                                        </p:tgtEl>
                                      </p:cBhvr>
                                    </p:animEffect>
                                  </p:childTnLst>
                                </p:cTn>
                              </p:par>
                            </p:childTnLst>
                          </p:cTn>
                        </p:par>
                      </p:childTnLst>
                    </p:cTn>
                  </p:par>
                </p:childTnLst>
              </p:cTn>
              <p:nextCondLst>
                <p:cond evt="onClick" delay="0">
                  <p:tgtEl>
                    <p:spTgt spid="30"/>
                  </p:tgtEl>
                </p:cond>
              </p:nextCondLst>
            </p:seq>
          </p:childTnLst>
        </p:cTn>
      </p:par>
    </p:tnLst>
    <p:bldLst>
      <p:bldP spid="5" grpId="0" animBg="1"/>
      <p:bldP spid="9" grpId="0" animBg="1"/>
      <p:bldP spid="13" grpId="0" animBg="1"/>
      <p:bldP spid="15" grpId="0" animBg="1"/>
      <p:bldP spid="17" grpId="0" animBg="1"/>
      <p:bldP spid="19" grpId="0" animBg="1"/>
      <p:bldP spid="28" grpId="0" animBg="1"/>
      <p:bldP spid="30" grpId="0" animBg="1"/>
      <p:bldP spid="31" grpId="0" animBg="1"/>
      <p:bldP spid="32"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D0C52B7-21CD-A368-6704-A2F95DD09D8B}"/>
              </a:ext>
            </a:extLst>
          </p:cNvPr>
          <p:cNvSpPr txBox="1"/>
          <p:nvPr/>
        </p:nvSpPr>
        <p:spPr>
          <a:xfrm>
            <a:off x="459292" y="153021"/>
            <a:ext cx="11414233" cy="584775"/>
          </a:xfrm>
          <a:prstGeom prst="rect">
            <a:avLst/>
          </a:prstGeom>
          <a:noFill/>
        </p:spPr>
        <p:txBody>
          <a:bodyPr wrap="square" rtlCol="0">
            <a:spAutoFit/>
          </a:bodyPr>
          <a:lstStyle/>
          <a:p>
            <a:pPr algn="ctr"/>
            <a:r>
              <a:rPr lang="en-GB" sz="3200" b="1" dirty="0">
                <a:latin typeface="Times New Roman" panose="02020603050405020304" pitchFamily="18" charset="0"/>
                <a:cs typeface="Times New Roman" panose="02020603050405020304" pitchFamily="18" charset="0"/>
              </a:rPr>
              <a:t>UP FOR A CHALLENGE?</a:t>
            </a:r>
            <a:endParaRPr lang="en-US" sz="3200" b="1"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86BC96E6-1981-638D-4E45-7EE735082EAE}"/>
              </a:ext>
            </a:extLst>
          </p:cNvPr>
          <p:cNvGrpSpPr/>
          <p:nvPr/>
        </p:nvGrpSpPr>
        <p:grpSpPr>
          <a:xfrm>
            <a:off x="188342" y="804737"/>
            <a:ext cx="11410315" cy="8698585"/>
            <a:chOff x="188342" y="804737"/>
            <a:chExt cx="11410315" cy="8698585"/>
          </a:xfrm>
        </p:grpSpPr>
        <p:sp>
          <p:nvSpPr>
            <p:cNvPr id="5" name="income challenge text">
              <a:extLst>
                <a:ext uri="{FF2B5EF4-FFF2-40B4-BE49-F238E27FC236}">
                  <a16:creationId xmlns:a16="http://schemas.microsoft.com/office/drawing/2014/main" id="{21A83683-A1A6-F1C3-2668-563DF0992264}"/>
                </a:ext>
              </a:extLst>
            </p:cNvPr>
            <p:cNvSpPr/>
            <p:nvPr/>
          </p:nvSpPr>
          <p:spPr>
            <a:xfrm>
              <a:off x="1032878" y="4022256"/>
              <a:ext cx="2804946" cy="2402796"/>
            </a:xfrm>
            <a:prstGeom prst="rect">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9" name="co2 challenge text">
              <a:extLst>
                <a:ext uri="{FF2B5EF4-FFF2-40B4-BE49-F238E27FC236}">
                  <a16:creationId xmlns:a16="http://schemas.microsoft.com/office/drawing/2014/main" id="{961464F6-7653-8944-8731-6F89778C6659}"/>
                </a:ext>
              </a:extLst>
            </p:cNvPr>
            <p:cNvSpPr/>
            <p:nvPr/>
          </p:nvSpPr>
          <p:spPr>
            <a:xfrm>
              <a:off x="4767101" y="4032485"/>
              <a:ext cx="2804946" cy="2402796"/>
            </a:xfrm>
            <a:prstGeom prst="rect">
              <a:avLst/>
            </a:prstGeom>
            <a:solidFill>
              <a:schemeClr val="accent1">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income challenge text">
              <a:extLst>
                <a:ext uri="{FF2B5EF4-FFF2-40B4-BE49-F238E27FC236}">
                  <a16:creationId xmlns:a16="http://schemas.microsoft.com/office/drawing/2014/main" id="{B926E797-7BC7-65C5-930F-54640FE1EAD1}"/>
                </a:ext>
              </a:extLst>
            </p:cNvPr>
            <p:cNvSpPr/>
            <p:nvPr/>
          </p:nvSpPr>
          <p:spPr>
            <a:xfrm>
              <a:off x="8501324" y="4022256"/>
              <a:ext cx="2804946" cy="2402796"/>
            </a:xfrm>
            <a:prstGeom prst="rect">
              <a:avLst/>
            </a:prstGeom>
            <a:solidFill>
              <a:schemeClr val="accent3">
                <a:lumMod val="20000"/>
                <a:lumOff val="80000"/>
              </a:schemeClr>
            </a:solid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37" name="icon 1">
              <a:extLst>
                <a:ext uri="{FF2B5EF4-FFF2-40B4-BE49-F238E27FC236}">
                  <a16:creationId xmlns:a16="http://schemas.microsoft.com/office/drawing/2014/main" id="{6CDDF504-5841-A10C-DABA-12BB116FE586}"/>
                </a:ext>
              </a:extLst>
            </p:cNvPr>
            <p:cNvGrpSpPr/>
            <p:nvPr/>
          </p:nvGrpSpPr>
          <p:grpSpPr>
            <a:xfrm>
              <a:off x="1203974" y="937433"/>
              <a:ext cx="2444130" cy="2812491"/>
              <a:chOff x="1139713" y="773787"/>
              <a:chExt cx="2444130" cy="2812491"/>
            </a:xfrm>
          </p:grpSpPr>
          <p:grpSp>
            <p:nvGrpSpPr>
              <p:cNvPr id="2" name="income challenge">
                <a:extLst>
                  <a:ext uri="{FF2B5EF4-FFF2-40B4-BE49-F238E27FC236}">
                    <a16:creationId xmlns:a16="http://schemas.microsoft.com/office/drawing/2014/main" id="{792FBA29-92BD-1B9D-EB60-B5DF5467527E}"/>
                  </a:ext>
                </a:extLst>
              </p:cNvPr>
              <p:cNvGrpSpPr/>
              <p:nvPr/>
            </p:nvGrpSpPr>
            <p:grpSpPr>
              <a:xfrm>
                <a:off x="1139713" y="1142148"/>
                <a:ext cx="2444130" cy="2444130"/>
                <a:chOff x="1587063" y="1124607"/>
                <a:chExt cx="2690648" cy="2690648"/>
              </a:xfrm>
            </p:grpSpPr>
            <p:sp>
              <p:nvSpPr>
                <p:cNvPr id="3" name="Oval 2">
                  <a:extLst>
                    <a:ext uri="{FF2B5EF4-FFF2-40B4-BE49-F238E27FC236}">
                      <a16:creationId xmlns:a16="http://schemas.microsoft.com/office/drawing/2014/main" id="{11F74058-F7E7-B054-CEDB-67C4C0621C4F}"/>
                    </a:ext>
                  </a:extLst>
                </p:cNvPr>
                <p:cNvSpPr/>
                <p:nvPr/>
              </p:nvSpPr>
              <p:spPr>
                <a:xfrm>
                  <a:off x="1587063" y="1124607"/>
                  <a:ext cx="2690648" cy="2690648"/>
                </a:xfrm>
                <a:prstGeom prst="ellipse">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4" name="Graphic 3" descr="Group success with solid fill">
                  <a:extLst>
                    <a:ext uri="{FF2B5EF4-FFF2-40B4-BE49-F238E27FC236}">
                      <a16:creationId xmlns:a16="http://schemas.microsoft.com/office/drawing/2014/main" id="{00CEF65F-4507-DA96-EBF3-52A923D3C9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8724" y="1416268"/>
                  <a:ext cx="2107326" cy="2107326"/>
                </a:xfrm>
                <a:prstGeom prst="rect">
                  <a:avLst/>
                </a:prstGeom>
              </p:spPr>
            </p:pic>
          </p:grpSp>
          <p:pic>
            <p:nvPicPr>
              <p:cNvPr id="21" name="Graphic 20" descr="Flying Money with solid fill">
                <a:extLst>
                  <a:ext uri="{FF2B5EF4-FFF2-40B4-BE49-F238E27FC236}">
                    <a16:creationId xmlns:a16="http://schemas.microsoft.com/office/drawing/2014/main" id="{B1C625DC-4B31-BAB9-FBA8-CFBDB1840F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0040" y="773787"/>
                <a:ext cx="830622" cy="830622"/>
              </a:xfrm>
              <a:prstGeom prst="rect">
                <a:avLst/>
              </a:prstGeom>
            </p:spPr>
          </p:pic>
        </p:grpSp>
        <p:grpSp>
          <p:nvGrpSpPr>
            <p:cNvPr id="36" name="icon 2">
              <a:extLst>
                <a:ext uri="{FF2B5EF4-FFF2-40B4-BE49-F238E27FC236}">
                  <a16:creationId xmlns:a16="http://schemas.microsoft.com/office/drawing/2014/main" id="{204D3A98-07BD-3E55-86D3-D1A5F720D2C6}"/>
                </a:ext>
              </a:extLst>
            </p:cNvPr>
            <p:cNvGrpSpPr/>
            <p:nvPr/>
          </p:nvGrpSpPr>
          <p:grpSpPr>
            <a:xfrm>
              <a:off x="4936999" y="910005"/>
              <a:ext cx="2444130" cy="2822720"/>
              <a:chOff x="4947980" y="763558"/>
              <a:chExt cx="2444130" cy="2822720"/>
            </a:xfrm>
          </p:grpSpPr>
          <p:grpSp>
            <p:nvGrpSpPr>
              <p:cNvPr id="6" name="co2 challenge">
                <a:extLst>
                  <a:ext uri="{FF2B5EF4-FFF2-40B4-BE49-F238E27FC236}">
                    <a16:creationId xmlns:a16="http://schemas.microsoft.com/office/drawing/2014/main" id="{061F3446-48CA-E180-29A8-440B6E7F9580}"/>
                  </a:ext>
                </a:extLst>
              </p:cNvPr>
              <p:cNvGrpSpPr/>
              <p:nvPr/>
            </p:nvGrpSpPr>
            <p:grpSpPr>
              <a:xfrm>
                <a:off x="4947980" y="1142148"/>
                <a:ext cx="2444130" cy="2444130"/>
                <a:chOff x="7914290" y="1124607"/>
                <a:chExt cx="2690648" cy="2690648"/>
              </a:xfrm>
            </p:grpSpPr>
            <p:sp>
              <p:nvSpPr>
                <p:cNvPr id="7" name="Oval 6">
                  <a:extLst>
                    <a:ext uri="{FF2B5EF4-FFF2-40B4-BE49-F238E27FC236}">
                      <a16:creationId xmlns:a16="http://schemas.microsoft.com/office/drawing/2014/main" id="{FFA858B7-D6C0-11FE-DE10-8D921FE2A12B}"/>
                    </a:ext>
                  </a:extLst>
                </p:cNvPr>
                <p:cNvSpPr/>
                <p:nvPr/>
              </p:nvSpPr>
              <p:spPr>
                <a:xfrm>
                  <a:off x="7914290" y="1124607"/>
                  <a:ext cx="2690648" cy="2690648"/>
                </a:xfrm>
                <a:prstGeom prst="ellipse">
                  <a:avLst/>
                </a:prstGeom>
                <a:solidFill>
                  <a:schemeClr val="accent5">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8" name="Graphic 7" descr="Group success with solid fill">
                  <a:extLst>
                    <a:ext uri="{FF2B5EF4-FFF2-40B4-BE49-F238E27FC236}">
                      <a16:creationId xmlns:a16="http://schemas.microsoft.com/office/drawing/2014/main" id="{AD071D5C-2913-AD6F-557E-55A73964B7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4911" y="1413909"/>
                  <a:ext cx="2108369" cy="2108369"/>
                </a:xfrm>
                <a:prstGeom prst="rect">
                  <a:avLst/>
                </a:prstGeom>
              </p:spPr>
            </p:pic>
          </p:grpSp>
          <p:pic>
            <p:nvPicPr>
              <p:cNvPr id="22" name="Graphic 21" descr="Earth globe: Americas with solid fill">
                <a:extLst>
                  <a:ext uri="{FF2B5EF4-FFF2-40B4-BE49-F238E27FC236}">
                    <a16:creationId xmlns:a16="http://schemas.microsoft.com/office/drawing/2014/main" id="{2D90062E-BCC4-D626-9725-3526E13CFB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7085" y="763558"/>
                <a:ext cx="830622" cy="830622"/>
              </a:xfrm>
              <a:prstGeom prst="rect">
                <a:avLst/>
              </a:prstGeom>
            </p:spPr>
          </p:pic>
          <p:pic>
            <p:nvPicPr>
              <p:cNvPr id="23" name="Graphic 22" descr="Flying Money with solid fill">
                <a:extLst>
                  <a:ext uri="{FF2B5EF4-FFF2-40B4-BE49-F238E27FC236}">
                    <a16:creationId xmlns:a16="http://schemas.microsoft.com/office/drawing/2014/main" id="{252AB5B7-2C59-06B3-B888-C28B546113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7597" y="773787"/>
                <a:ext cx="830622" cy="830622"/>
              </a:xfrm>
              <a:prstGeom prst="rect">
                <a:avLst/>
              </a:prstGeom>
            </p:spPr>
          </p:pic>
        </p:grpSp>
        <p:grpSp>
          <p:nvGrpSpPr>
            <p:cNvPr id="38" name="icon 3">
              <a:extLst>
                <a:ext uri="{FF2B5EF4-FFF2-40B4-BE49-F238E27FC236}">
                  <a16:creationId xmlns:a16="http://schemas.microsoft.com/office/drawing/2014/main" id="{3F0DA6A4-2E59-D308-4618-AE9F065B7E6C}"/>
                </a:ext>
              </a:extLst>
            </p:cNvPr>
            <p:cNvGrpSpPr/>
            <p:nvPr/>
          </p:nvGrpSpPr>
          <p:grpSpPr>
            <a:xfrm>
              <a:off x="8662183" y="804737"/>
              <a:ext cx="2483227" cy="2935641"/>
              <a:chOff x="8608159" y="650637"/>
              <a:chExt cx="2483227" cy="2935641"/>
            </a:xfrm>
          </p:grpSpPr>
          <p:grpSp>
            <p:nvGrpSpPr>
              <p:cNvPr id="10" name="income challenge">
                <a:extLst>
                  <a:ext uri="{FF2B5EF4-FFF2-40B4-BE49-F238E27FC236}">
                    <a16:creationId xmlns:a16="http://schemas.microsoft.com/office/drawing/2014/main" id="{F1693ED1-8768-D056-3C1D-62C2FBD01353}"/>
                  </a:ext>
                </a:extLst>
              </p:cNvPr>
              <p:cNvGrpSpPr/>
              <p:nvPr/>
            </p:nvGrpSpPr>
            <p:grpSpPr>
              <a:xfrm>
                <a:off x="8608159" y="1142148"/>
                <a:ext cx="2444130" cy="2444130"/>
                <a:chOff x="1587063" y="1124607"/>
                <a:chExt cx="2690648" cy="2690648"/>
              </a:xfrm>
            </p:grpSpPr>
            <p:sp>
              <p:nvSpPr>
                <p:cNvPr id="11" name="Oval 10">
                  <a:extLst>
                    <a:ext uri="{FF2B5EF4-FFF2-40B4-BE49-F238E27FC236}">
                      <a16:creationId xmlns:a16="http://schemas.microsoft.com/office/drawing/2014/main" id="{C508404B-68BD-296F-AEF0-D4EA65FE769D}"/>
                    </a:ext>
                  </a:extLst>
                </p:cNvPr>
                <p:cNvSpPr/>
                <p:nvPr/>
              </p:nvSpPr>
              <p:spPr>
                <a:xfrm>
                  <a:off x="1587063" y="1124607"/>
                  <a:ext cx="2690648" cy="2690648"/>
                </a:xfrm>
                <a:prstGeom prst="ellipse">
                  <a:avLst/>
                </a:prstGeom>
                <a:solidFill>
                  <a:schemeClr val="accent3">
                    <a:lumMod val="20000"/>
                    <a:lumOff val="80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2" name="Graphic 11" descr="Group success with solid fill">
                  <a:extLst>
                    <a:ext uri="{FF2B5EF4-FFF2-40B4-BE49-F238E27FC236}">
                      <a16:creationId xmlns:a16="http://schemas.microsoft.com/office/drawing/2014/main" id="{82D9FD35-C107-4A64-B19D-2A2152AF1E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78724" y="1416268"/>
                  <a:ext cx="2107326" cy="2107326"/>
                </a:xfrm>
                <a:prstGeom prst="rect">
                  <a:avLst/>
                </a:prstGeom>
              </p:spPr>
            </p:pic>
          </p:grpSp>
          <p:pic>
            <p:nvPicPr>
              <p:cNvPr id="25" name="Graphic 24" descr="Fuel with solid fill">
                <a:extLst>
                  <a:ext uri="{FF2B5EF4-FFF2-40B4-BE49-F238E27FC236}">
                    <a16:creationId xmlns:a16="http://schemas.microsoft.com/office/drawing/2014/main" id="{B43A3D4F-ED1C-B7B4-13D7-03CADAE860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76986" y="650637"/>
                <a:ext cx="914400" cy="914400"/>
              </a:xfrm>
              <a:prstGeom prst="rect">
                <a:avLst/>
              </a:prstGeom>
            </p:spPr>
          </p:pic>
          <p:pic>
            <p:nvPicPr>
              <p:cNvPr id="26" name="Graphic 25" descr="Earth globe: Americas with solid fill">
                <a:extLst>
                  <a:ext uri="{FF2B5EF4-FFF2-40B4-BE49-F238E27FC236}">
                    <a16:creationId xmlns:a16="http://schemas.microsoft.com/office/drawing/2014/main" id="{8DEE2E48-153C-9A55-587E-28434EE9A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27640" y="720794"/>
                <a:ext cx="830622" cy="830622"/>
              </a:xfrm>
              <a:prstGeom prst="rect">
                <a:avLst/>
              </a:prstGeom>
            </p:spPr>
          </p:pic>
          <p:pic>
            <p:nvPicPr>
              <p:cNvPr id="27" name="Graphic 26" descr="Flying Money with solid fill">
                <a:extLst>
                  <a:ext uri="{FF2B5EF4-FFF2-40B4-BE49-F238E27FC236}">
                    <a16:creationId xmlns:a16="http://schemas.microsoft.com/office/drawing/2014/main" id="{554F2C24-53F0-C490-7ADB-AD94636FDE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0393" y="731023"/>
                <a:ext cx="830622" cy="830622"/>
              </a:xfrm>
              <a:prstGeom prst="rect">
                <a:avLst/>
              </a:prstGeom>
            </p:spPr>
          </p:pic>
        </p:grpSp>
        <p:grpSp>
          <p:nvGrpSpPr>
            <p:cNvPr id="16" name="Group 15">
              <a:extLst>
                <a:ext uri="{FF2B5EF4-FFF2-40B4-BE49-F238E27FC236}">
                  <a16:creationId xmlns:a16="http://schemas.microsoft.com/office/drawing/2014/main" id="{BFDBD417-8453-BB86-8866-ECCBBCC573D4}"/>
                </a:ext>
              </a:extLst>
            </p:cNvPr>
            <p:cNvGrpSpPr/>
            <p:nvPr/>
          </p:nvGrpSpPr>
          <p:grpSpPr>
            <a:xfrm>
              <a:off x="1032878" y="3740378"/>
              <a:ext cx="3073260" cy="2694903"/>
              <a:chOff x="1032878" y="3740378"/>
              <a:chExt cx="3073260" cy="2694903"/>
            </a:xfrm>
          </p:grpSpPr>
          <p:sp>
            <p:nvSpPr>
              <p:cNvPr id="15" name="income challenge text">
                <a:extLst>
                  <a:ext uri="{FF2B5EF4-FFF2-40B4-BE49-F238E27FC236}">
                    <a16:creationId xmlns:a16="http://schemas.microsoft.com/office/drawing/2014/main" id="{B1D006C7-E7A1-E92C-E504-4410A4D9CDF3}"/>
                  </a:ext>
                </a:extLst>
              </p:cNvPr>
              <p:cNvSpPr/>
              <p:nvPr/>
            </p:nvSpPr>
            <p:spPr>
              <a:xfrm>
                <a:off x="1032878" y="4032485"/>
                <a:ext cx="2804946" cy="2402796"/>
              </a:xfrm>
              <a:prstGeom prst="rect">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Make as much money as possible. Set as high a minimum income target as possible and try to hit it every rotation.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8" name="?1">
                <a:extLst>
                  <a:ext uri="{FF2B5EF4-FFF2-40B4-BE49-F238E27FC236}">
                    <a16:creationId xmlns:a16="http://schemas.microsoft.com/office/drawing/2014/main" id="{CEF6A99A-1C51-7AB8-87CC-647EB32D656C}"/>
                  </a:ext>
                </a:extLst>
              </p:cNvPr>
              <p:cNvSpPr/>
              <p:nvPr/>
            </p:nvSpPr>
            <p:spPr>
              <a:xfrm>
                <a:off x="3521363" y="3740378"/>
                <a:ext cx="584775" cy="584775"/>
              </a:xfrm>
              <a:prstGeom prst="ellipse">
                <a:avLst/>
              </a:prstGeom>
              <a:solidFill>
                <a:schemeClr val="accent6"/>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1</a:t>
                </a:r>
                <a:endParaRPr lang="en-US" b="1" dirty="0">
                  <a:solidFill>
                    <a:schemeClr val="bg1"/>
                  </a:solidFill>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D5CA369B-59DB-DD16-4AEC-E91BF1D89BA8}"/>
                </a:ext>
              </a:extLst>
            </p:cNvPr>
            <p:cNvGrpSpPr/>
            <p:nvPr/>
          </p:nvGrpSpPr>
          <p:grpSpPr>
            <a:xfrm>
              <a:off x="4756591" y="3749924"/>
              <a:ext cx="3109370" cy="2675128"/>
              <a:chOff x="4756591" y="3749924"/>
              <a:chExt cx="3109370" cy="2675128"/>
            </a:xfrm>
          </p:grpSpPr>
          <p:sp>
            <p:nvSpPr>
              <p:cNvPr id="17" name="co2 challenge text">
                <a:extLst>
                  <a:ext uri="{FF2B5EF4-FFF2-40B4-BE49-F238E27FC236}">
                    <a16:creationId xmlns:a16="http://schemas.microsoft.com/office/drawing/2014/main" id="{B53502EB-50F2-5B8B-E8ED-C61E9C0FC55F}"/>
                  </a:ext>
                </a:extLst>
              </p:cNvPr>
              <p:cNvSpPr/>
              <p:nvPr/>
            </p:nvSpPr>
            <p:spPr>
              <a:xfrm>
                <a:off x="4756591" y="4022256"/>
                <a:ext cx="2804946" cy="2402796"/>
              </a:xfrm>
              <a:prstGeom prst="rect">
                <a:avLst/>
              </a:prstGeom>
              <a:solidFill>
                <a:schemeClr val="accent1">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Do that while trying to keep CO2 levels as low as possible. How low of an atmospheric CO2 target can you set and meet? Maximize income and minimize CO2 in the air.</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0" name="?2">
                <a:extLst>
                  <a:ext uri="{FF2B5EF4-FFF2-40B4-BE49-F238E27FC236}">
                    <a16:creationId xmlns:a16="http://schemas.microsoft.com/office/drawing/2014/main" id="{A7F063B5-A622-E4DD-F22F-99D0EBF91C7C}"/>
                  </a:ext>
                </a:extLst>
              </p:cNvPr>
              <p:cNvSpPr/>
              <p:nvPr/>
            </p:nvSpPr>
            <p:spPr>
              <a:xfrm>
                <a:off x="7281186" y="3749924"/>
                <a:ext cx="584775" cy="584775"/>
              </a:xfrm>
              <a:prstGeom prst="ellipse">
                <a:avLst/>
              </a:prstGeom>
              <a:solidFill>
                <a:schemeClr val="accent1"/>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2</a:t>
                </a:r>
                <a:endParaRPr lang="en-US" b="1" dirty="0">
                  <a:solidFill>
                    <a:schemeClr val="bg1"/>
                  </a:solidFill>
                  <a:latin typeface="Times New Roman" panose="02020603050405020304"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9516E3AC-1FFE-651F-3D54-28D0640E79AA}"/>
                </a:ext>
              </a:extLst>
            </p:cNvPr>
            <p:cNvGrpSpPr/>
            <p:nvPr/>
          </p:nvGrpSpPr>
          <p:grpSpPr>
            <a:xfrm>
              <a:off x="8504377" y="3734983"/>
              <a:ext cx="3094280" cy="2700298"/>
              <a:chOff x="8504377" y="3734983"/>
              <a:chExt cx="3094280" cy="2700298"/>
            </a:xfrm>
          </p:grpSpPr>
          <p:sp>
            <p:nvSpPr>
              <p:cNvPr id="19" name="income challenge text">
                <a:extLst>
                  <a:ext uri="{FF2B5EF4-FFF2-40B4-BE49-F238E27FC236}">
                    <a16:creationId xmlns:a16="http://schemas.microsoft.com/office/drawing/2014/main" id="{348F3E07-9AEF-9E9D-5B9D-E161AED2C4D0}"/>
                  </a:ext>
                </a:extLst>
              </p:cNvPr>
              <p:cNvSpPr/>
              <p:nvPr/>
            </p:nvSpPr>
            <p:spPr>
              <a:xfrm>
                <a:off x="8504377" y="4032485"/>
                <a:ext cx="2804946" cy="2402796"/>
              </a:xfrm>
              <a:prstGeom prst="rect">
                <a:avLst/>
              </a:prstGeom>
              <a:solidFill>
                <a:schemeClr val="accent3">
                  <a:lumMod val="20000"/>
                  <a:lumOff val="80000"/>
                </a:schemeClr>
              </a:solid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Add emissions due to burning of fossil fuels. What happens? How high can emissions be before the forest fails to keep CO2 levels below the orange, and then red zone?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1" name="?3">
                <a:extLst>
                  <a:ext uri="{FF2B5EF4-FFF2-40B4-BE49-F238E27FC236}">
                    <a16:creationId xmlns:a16="http://schemas.microsoft.com/office/drawing/2014/main" id="{C5A22B79-99BC-9ACA-F81F-ED434B025B29}"/>
                  </a:ext>
                </a:extLst>
              </p:cNvPr>
              <p:cNvSpPr/>
              <p:nvPr/>
            </p:nvSpPr>
            <p:spPr>
              <a:xfrm>
                <a:off x="11013882" y="3734983"/>
                <a:ext cx="584775" cy="584775"/>
              </a:xfrm>
              <a:prstGeom prst="ellipse">
                <a:avLst/>
              </a:prstGeom>
              <a:solidFill>
                <a:schemeClr val="tx1">
                  <a:lumMod val="65000"/>
                  <a:lumOff val="35000"/>
                </a:schemeClr>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3</a:t>
                </a:r>
                <a:endParaRPr lang="en-US" b="1" dirty="0">
                  <a:solidFill>
                    <a:schemeClr val="bg1"/>
                  </a:solidFill>
                  <a:latin typeface="Times New Roman" panose="02020603050405020304" pitchFamily="18" charset="0"/>
                  <a:cs typeface="Times New Roman" panose="02020603050405020304" pitchFamily="18" charset="0"/>
                </a:endParaRPr>
              </a:p>
            </p:txBody>
          </p:sp>
        </p:grpSp>
        <p:sp>
          <p:nvSpPr>
            <p:cNvPr id="32" name="best 1">
              <a:extLst>
                <a:ext uri="{FF2B5EF4-FFF2-40B4-BE49-F238E27FC236}">
                  <a16:creationId xmlns:a16="http://schemas.microsoft.com/office/drawing/2014/main" id="{0B0DF009-2687-A861-1C57-11314BD5C08D}"/>
                </a:ext>
              </a:extLst>
            </p:cNvPr>
            <p:cNvSpPr/>
            <p:nvPr/>
          </p:nvSpPr>
          <p:spPr>
            <a:xfrm>
              <a:off x="819550" y="6724395"/>
              <a:ext cx="3231602" cy="2768281"/>
            </a:xfrm>
            <a:prstGeom prst="rect">
              <a:avLst/>
            </a:prstGeom>
            <a:solidFill>
              <a:schemeClr val="accent6">
                <a:lumMod val="20000"/>
                <a:lumOff val="80000"/>
              </a:schemeClr>
            </a:solidFill>
            <a:ln w="38100">
              <a:solidFill>
                <a:schemeClr val="accent6">
                  <a:lumMod val="7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For good, steady income, chop a few mature trees frequently. Leave rest to grow. Chop bigger, older trees whenever possible. Plant profitable species in place of cut trees to turn the forest into a plantation.</a:t>
              </a:r>
              <a:endParaRPr lang="en-US" sz="2000" i="1" dirty="0">
                <a:solidFill>
                  <a:schemeClr val="tx1"/>
                </a:solidFill>
                <a:latin typeface="Times New Roman" panose="02020603050405020304" pitchFamily="18" charset="0"/>
                <a:cs typeface="Times New Roman" panose="02020603050405020304" pitchFamily="18" charset="0"/>
              </a:endParaRPr>
            </a:p>
          </p:txBody>
        </p:sp>
        <p:sp>
          <p:nvSpPr>
            <p:cNvPr id="34" name="best 2">
              <a:extLst>
                <a:ext uri="{FF2B5EF4-FFF2-40B4-BE49-F238E27FC236}">
                  <a16:creationId xmlns:a16="http://schemas.microsoft.com/office/drawing/2014/main" id="{A80707ED-4745-B089-E5B9-AF05319B0BBC}"/>
                </a:ext>
              </a:extLst>
            </p:cNvPr>
            <p:cNvSpPr/>
            <p:nvPr/>
          </p:nvSpPr>
          <p:spPr>
            <a:xfrm>
              <a:off x="4543263" y="6735041"/>
              <a:ext cx="3231602" cy="2768281"/>
            </a:xfrm>
            <a:prstGeom prst="rect">
              <a:avLst/>
            </a:prstGeom>
            <a:solidFill>
              <a:schemeClr val="accent1">
                <a:lumMod val="20000"/>
                <a:lumOff val="80000"/>
              </a:schemeClr>
            </a:solidFill>
            <a:ln w="38100">
              <a:solidFill>
                <a:schemeClr val="accent5">
                  <a:lumMod val="7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Not chopping down any trees is the best  strategy for maximum C sequestration. Nonetheless, it is still possible to chop few trees and make some money while keeping CO2 relatively low.</a:t>
              </a:r>
              <a:endParaRPr lang="en-US" sz="2000" i="1" dirty="0">
                <a:solidFill>
                  <a:schemeClr val="tx1"/>
                </a:solidFill>
                <a:latin typeface="Times New Roman" panose="02020603050405020304" pitchFamily="18" charset="0"/>
                <a:cs typeface="Times New Roman" panose="02020603050405020304" pitchFamily="18" charset="0"/>
              </a:endParaRPr>
            </a:p>
          </p:txBody>
        </p:sp>
        <p:sp>
          <p:nvSpPr>
            <p:cNvPr id="35" name="best 3">
              <a:extLst>
                <a:ext uri="{FF2B5EF4-FFF2-40B4-BE49-F238E27FC236}">
                  <a16:creationId xmlns:a16="http://schemas.microsoft.com/office/drawing/2014/main" id="{5F5A5655-A057-BD37-356A-350CAE2E5D9A}"/>
                </a:ext>
              </a:extLst>
            </p:cNvPr>
            <p:cNvSpPr/>
            <p:nvPr/>
          </p:nvSpPr>
          <p:spPr>
            <a:xfrm>
              <a:off x="8287996" y="6724395"/>
              <a:ext cx="3231602" cy="2768281"/>
            </a:xfrm>
            <a:prstGeom prst="rect">
              <a:avLst/>
            </a:prstGeom>
            <a:solidFill>
              <a:schemeClr val="accent3">
                <a:lumMod val="20000"/>
                <a:lumOff val="80000"/>
              </a:schemeClr>
            </a:solidFill>
            <a:ln w="38100">
              <a:solidFill>
                <a:schemeClr val="tx1">
                  <a:lumMod val="65000"/>
                  <a:lumOff val="3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Earning from timber alone gets harder as CO2 emissions from fossil fuels increase if CO2 levels are to be kept reasonable. No magic pill. Emissions must be reduced to slow down global warming &amp; climate change.</a:t>
              </a:r>
              <a:endParaRPr lang="en-US" sz="2000" i="1" dirty="0">
                <a:solidFill>
                  <a:schemeClr val="tx1"/>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AB45B490-53B0-6FE5-773B-C2A4BE675179}"/>
                </a:ext>
              </a:extLst>
            </p:cNvPr>
            <p:cNvSpPr txBox="1"/>
            <p:nvPr/>
          </p:nvSpPr>
          <p:spPr>
            <a:xfrm rot="16200000">
              <a:off x="-400238" y="5034468"/>
              <a:ext cx="1555531" cy="378372"/>
            </a:xfrm>
            <a:prstGeom prst="rect">
              <a:avLst/>
            </a:prstGeom>
            <a:noFill/>
          </p:spPr>
          <p:txBody>
            <a:bodyPr wrap="square" rtlCol="0">
              <a:spAutoFit/>
            </a:bodyPr>
            <a:lstStyle/>
            <a:p>
              <a:pPr algn="ctr"/>
              <a:r>
                <a:rPr lang="en-GB" b="1" dirty="0"/>
                <a:t>CHALLENGE</a:t>
              </a:r>
              <a:endParaRPr lang="en-US" b="1" dirty="0"/>
            </a:p>
          </p:txBody>
        </p:sp>
        <p:sp>
          <p:nvSpPr>
            <p:cNvPr id="33" name="TextBox 32">
              <a:extLst>
                <a:ext uri="{FF2B5EF4-FFF2-40B4-BE49-F238E27FC236}">
                  <a16:creationId xmlns:a16="http://schemas.microsoft.com/office/drawing/2014/main" id="{97321E7C-109D-8637-47A2-7EB2259777AF}"/>
                </a:ext>
              </a:extLst>
            </p:cNvPr>
            <p:cNvSpPr txBox="1"/>
            <p:nvPr/>
          </p:nvSpPr>
          <p:spPr>
            <a:xfrm rot="16200000">
              <a:off x="-828389" y="7934515"/>
              <a:ext cx="2402795" cy="369332"/>
            </a:xfrm>
            <a:prstGeom prst="rect">
              <a:avLst/>
            </a:prstGeom>
            <a:noFill/>
          </p:spPr>
          <p:txBody>
            <a:bodyPr wrap="square" rtlCol="0">
              <a:spAutoFit/>
            </a:bodyPr>
            <a:lstStyle/>
            <a:p>
              <a:pPr algn="ctr"/>
              <a:r>
                <a:rPr lang="en-GB" b="1" dirty="0"/>
                <a:t>POSSIBLE SOLUTION</a:t>
              </a:r>
              <a:endParaRPr lang="en-US" b="1" dirty="0"/>
            </a:p>
          </p:txBody>
        </p:sp>
      </p:grpSp>
    </p:spTree>
    <p:extLst>
      <p:ext uri="{BB962C8B-B14F-4D97-AF65-F5344CB8AC3E}">
        <p14:creationId xmlns:p14="http://schemas.microsoft.com/office/powerpoint/2010/main" val="376976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022719-CF9E-2047-256E-2A32A8790C4B}"/>
              </a:ext>
            </a:extLst>
          </p:cNvPr>
          <p:cNvGrpSpPr/>
          <p:nvPr/>
        </p:nvGrpSpPr>
        <p:grpSpPr>
          <a:xfrm>
            <a:off x="457199" y="711996"/>
            <a:ext cx="3614057" cy="4497834"/>
            <a:chOff x="4125685" y="569307"/>
            <a:chExt cx="3940630" cy="4497834"/>
          </a:xfrm>
        </p:grpSpPr>
        <p:sp>
          <p:nvSpPr>
            <p:cNvPr id="2" name="TextBox 1">
              <a:extLst>
                <a:ext uri="{FF2B5EF4-FFF2-40B4-BE49-F238E27FC236}">
                  <a16:creationId xmlns:a16="http://schemas.microsoft.com/office/drawing/2014/main" id="{8946D72A-C5E2-7B2C-EC76-E94CF6E24818}"/>
                </a:ext>
              </a:extLst>
            </p:cNvPr>
            <p:cNvSpPr txBox="1"/>
            <p:nvPr/>
          </p:nvSpPr>
          <p:spPr>
            <a:xfrm>
              <a:off x="4125685" y="569307"/>
              <a:ext cx="3940630" cy="523220"/>
            </a:xfrm>
            <a:prstGeom prst="rect">
              <a:avLst/>
            </a:prstGeom>
            <a:noFill/>
          </p:spPr>
          <p:txBody>
            <a:bodyPr wrap="square" rtlCol="0">
              <a:spAutoFit/>
            </a:bodyPr>
            <a:lstStyle/>
            <a:p>
              <a:pPr algn="ctr"/>
              <a:r>
                <a:rPr lang="en-GB" sz="2800" b="1" u="sng" dirty="0">
                  <a:latin typeface="Times New Roman" panose="02020603050405020304" pitchFamily="18" charset="0"/>
                  <a:cs typeface="Times New Roman" panose="02020603050405020304" pitchFamily="18" charset="0"/>
                </a:rPr>
                <a:t>THE 2-HR PLAN</a:t>
              </a:r>
              <a:endParaRPr lang="en-US" sz="28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53FBB26-287C-D8B4-7175-E3A690CE835E}"/>
                </a:ext>
              </a:extLst>
            </p:cNvPr>
            <p:cNvSpPr txBox="1"/>
            <p:nvPr/>
          </p:nvSpPr>
          <p:spPr>
            <a:xfrm>
              <a:off x="4125685" y="1154082"/>
              <a:ext cx="3940630" cy="3913059"/>
            </a:xfrm>
            <a:prstGeom prst="rect">
              <a:avLst/>
            </a:prstGeom>
            <a:noFill/>
          </p:spPr>
          <p:txBody>
            <a:bodyPr wrap="square">
              <a:spAutoFit/>
            </a:bodyPr>
            <a:lstStyle/>
            <a:p>
              <a:pPr algn="ctr">
                <a:lnSpc>
                  <a:spcPct val="150000"/>
                </a:lnSpc>
              </a:pPr>
              <a:r>
                <a:rPr lang="en-US" sz="2400" b="1" dirty="0">
                  <a:latin typeface="Times New Roman" panose="02020603050405020304" pitchFamily="18" charset="0"/>
                  <a:cs typeface="Times New Roman" panose="02020603050405020304" pitchFamily="18" charset="0"/>
                </a:rPr>
                <a:t>Intro: </a:t>
              </a:r>
              <a:r>
                <a:rPr lang="en-US" sz="2400" dirty="0">
                  <a:latin typeface="Times New Roman" panose="02020603050405020304" pitchFamily="18" charset="0"/>
                  <a:cs typeface="Times New Roman" panose="02020603050405020304" pitchFamily="18" charset="0"/>
                </a:rPr>
                <a:t>5 mins</a:t>
              </a:r>
            </a:p>
            <a:p>
              <a:pPr algn="ctr">
                <a:lnSpc>
                  <a:spcPct val="150000"/>
                </a:lnSpc>
              </a:pPr>
              <a:r>
                <a:rPr lang="en-US" sz="2400" b="1" dirty="0">
                  <a:latin typeface="Times New Roman" panose="02020603050405020304" pitchFamily="18" charset="0"/>
                  <a:cs typeface="Times New Roman" panose="02020603050405020304" pitchFamily="18" charset="0"/>
                </a:rPr>
                <a:t>Learning + Help: </a:t>
              </a:r>
              <a:r>
                <a:rPr lang="en-US" sz="2400" dirty="0">
                  <a:latin typeface="Times New Roman" panose="02020603050405020304" pitchFamily="18" charset="0"/>
                  <a:cs typeface="Times New Roman" panose="02020603050405020304" pitchFamily="18" charset="0"/>
                </a:rPr>
                <a:t>25 mins</a:t>
              </a:r>
            </a:p>
            <a:p>
              <a:pPr algn="ctr">
                <a:lnSpc>
                  <a:spcPct val="150000"/>
                </a:lnSpc>
              </a:pPr>
              <a:r>
                <a:rPr lang="en-US" sz="2400" b="1" dirty="0">
                  <a:latin typeface="Times New Roman" panose="02020603050405020304" pitchFamily="18" charset="0"/>
                  <a:cs typeface="Times New Roman" panose="02020603050405020304" pitchFamily="18" charset="0"/>
                </a:rPr>
                <a:t>Challenge 1: </a:t>
              </a:r>
              <a:r>
                <a:rPr lang="en-US" sz="2400" dirty="0">
                  <a:latin typeface="Times New Roman" panose="02020603050405020304" pitchFamily="18" charset="0"/>
                  <a:cs typeface="Times New Roman" panose="02020603050405020304" pitchFamily="18" charset="0"/>
                </a:rPr>
                <a:t>40 mins</a:t>
              </a:r>
            </a:p>
            <a:p>
              <a:pPr algn="ctr">
                <a:lnSpc>
                  <a:spcPct val="150000"/>
                </a:lnSpc>
              </a:pPr>
              <a:r>
                <a:rPr lang="en-US" sz="2400" b="1" dirty="0">
                  <a:latin typeface="Times New Roman" panose="02020603050405020304" pitchFamily="18" charset="0"/>
                  <a:cs typeface="Times New Roman" panose="02020603050405020304" pitchFamily="18" charset="0"/>
                </a:rPr>
                <a:t>Challenge 2:</a:t>
              </a:r>
              <a:r>
                <a:rPr lang="en-US" sz="2400" dirty="0">
                  <a:latin typeface="Times New Roman" panose="02020603050405020304" pitchFamily="18" charset="0"/>
                  <a:cs typeface="Times New Roman" panose="02020603050405020304" pitchFamily="18" charset="0"/>
                </a:rPr>
                <a:t> 15 mins</a:t>
              </a:r>
            </a:p>
            <a:p>
              <a:pPr algn="ctr">
                <a:lnSpc>
                  <a:spcPct val="150000"/>
                </a:lnSpc>
              </a:pPr>
              <a:r>
                <a:rPr lang="en-US" sz="2400" b="1" dirty="0">
                  <a:latin typeface="Times New Roman" panose="02020603050405020304" pitchFamily="18" charset="0"/>
                  <a:cs typeface="Times New Roman" panose="02020603050405020304" pitchFamily="18" charset="0"/>
                </a:rPr>
                <a:t>Challenge 3: </a:t>
              </a:r>
              <a:r>
                <a:rPr lang="en-US" sz="2400" dirty="0">
                  <a:latin typeface="Times New Roman" panose="02020603050405020304" pitchFamily="18" charset="0"/>
                  <a:cs typeface="Times New Roman" panose="02020603050405020304" pitchFamily="18" charset="0"/>
                </a:rPr>
                <a:t>15 mins</a:t>
              </a:r>
            </a:p>
            <a:p>
              <a:pPr algn="ctr">
                <a:lnSpc>
                  <a:spcPct val="150000"/>
                </a:lnSpc>
              </a:pPr>
              <a:r>
                <a:rPr lang="en-US" sz="2400" b="1" dirty="0">
                  <a:latin typeface="Times New Roman" panose="02020603050405020304" pitchFamily="18" charset="0"/>
                  <a:cs typeface="Times New Roman" panose="02020603050405020304" pitchFamily="18" charset="0"/>
                </a:rPr>
                <a:t>Presentation: </a:t>
              </a:r>
              <a:r>
                <a:rPr lang="en-US" sz="2400" dirty="0">
                  <a:latin typeface="Times New Roman" panose="02020603050405020304" pitchFamily="18" charset="0"/>
                  <a:cs typeface="Times New Roman" panose="02020603050405020304" pitchFamily="18" charset="0"/>
                </a:rPr>
                <a:t>15 mins</a:t>
              </a:r>
            </a:p>
            <a:p>
              <a:pPr algn="ctr">
                <a:lnSpc>
                  <a:spcPct val="150000"/>
                </a:lnSpc>
              </a:pPr>
              <a:r>
                <a:rPr lang="en-US" sz="2400" b="1" dirty="0">
                  <a:latin typeface="Times New Roman" panose="02020603050405020304" pitchFamily="18" charset="0"/>
                  <a:cs typeface="Times New Roman" panose="02020603050405020304" pitchFamily="18" charset="0"/>
                </a:rPr>
                <a:t>Survey: </a:t>
              </a:r>
              <a:r>
                <a:rPr lang="en-US" sz="2400" dirty="0">
                  <a:latin typeface="Times New Roman" panose="02020603050405020304" pitchFamily="18" charset="0"/>
                  <a:cs typeface="Times New Roman" panose="02020603050405020304" pitchFamily="18" charset="0"/>
                </a:rPr>
                <a:t>5 mins</a:t>
              </a:r>
            </a:p>
          </p:txBody>
        </p:sp>
      </p:grpSp>
      <p:grpSp>
        <p:nvGrpSpPr>
          <p:cNvPr id="6" name="Group 5">
            <a:extLst>
              <a:ext uri="{FF2B5EF4-FFF2-40B4-BE49-F238E27FC236}">
                <a16:creationId xmlns:a16="http://schemas.microsoft.com/office/drawing/2014/main" id="{25D170A0-01A4-FE59-DC10-769B31B1DD0C}"/>
              </a:ext>
            </a:extLst>
          </p:cNvPr>
          <p:cNvGrpSpPr/>
          <p:nvPr/>
        </p:nvGrpSpPr>
        <p:grpSpPr>
          <a:xfrm>
            <a:off x="8120744" y="711996"/>
            <a:ext cx="3614057" cy="1173847"/>
            <a:chOff x="4125685" y="569307"/>
            <a:chExt cx="3940630" cy="1173847"/>
          </a:xfrm>
        </p:grpSpPr>
        <p:sp>
          <p:nvSpPr>
            <p:cNvPr id="7" name="TextBox 6">
              <a:extLst>
                <a:ext uri="{FF2B5EF4-FFF2-40B4-BE49-F238E27FC236}">
                  <a16:creationId xmlns:a16="http://schemas.microsoft.com/office/drawing/2014/main" id="{661139E2-D94D-711C-EBF9-ED6E6BD098BF}"/>
                </a:ext>
              </a:extLst>
            </p:cNvPr>
            <p:cNvSpPr txBox="1"/>
            <p:nvPr/>
          </p:nvSpPr>
          <p:spPr>
            <a:xfrm>
              <a:off x="4125685" y="569307"/>
              <a:ext cx="3940630" cy="523220"/>
            </a:xfrm>
            <a:prstGeom prst="rect">
              <a:avLst/>
            </a:prstGeom>
            <a:noFill/>
          </p:spPr>
          <p:txBody>
            <a:bodyPr wrap="square" rtlCol="0">
              <a:spAutoFit/>
            </a:bodyPr>
            <a:lstStyle/>
            <a:p>
              <a:pPr algn="ctr"/>
              <a:r>
                <a:rPr lang="en-GB" sz="2800" b="1" u="sng" dirty="0">
                  <a:latin typeface="Times New Roman" panose="02020603050405020304" pitchFamily="18" charset="0"/>
                  <a:cs typeface="Times New Roman" panose="02020603050405020304" pitchFamily="18" charset="0"/>
                </a:rPr>
                <a:t>CONCERNS</a:t>
              </a:r>
              <a:endParaRPr lang="en-US" sz="2800" b="1"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4858587-0AB9-A849-ECB2-6AE69D7A0488}"/>
                </a:ext>
              </a:extLst>
            </p:cNvPr>
            <p:cNvSpPr txBox="1"/>
            <p:nvPr/>
          </p:nvSpPr>
          <p:spPr>
            <a:xfrm>
              <a:off x="4125685" y="1154082"/>
              <a:ext cx="3940630" cy="589072"/>
            </a:xfrm>
            <a:prstGeom prst="rect">
              <a:avLst/>
            </a:prstGeom>
            <a:noFill/>
          </p:spPr>
          <p:txBody>
            <a:bodyPr wrap="square">
              <a:spAutoFit/>
            </a:bodyPr>
            <a:lstStyle/>
            <a:p>
              <a:pPr algn="ctr">
                <a:lnSpc>
                  <a:spcPct val="150000"/>
                </a:lnSpc>
              </a:pPr>
              <a:endParaRPr lang="en-US" sz="2400" dirty="0">
                <a:latin typeface="Times New Roman" panose="02020603050405020304" pitchFamily="18"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842C7632-833C-BB96-0F8F-F2724F23A9ED}"/>
              </a:ext>
            </a:extLst>
          </p:cNvPr>
          <p:cNvGrpSpPr/>
          <p:nvPr/>
        </p:nvGrpSpPr>
        <p:grpSpPr>
          <a:xfrm>
            <a:off x="4414157" y="711996"/>
            <a:ext cx="3363686" cy="3380733"/>
            <a:chOff x="4125685" y="569307"/>
            <a:chExt cx="3940630" cy="3380733"/>
          </a:xfrm>
        </p:grpSpPr>
        <p:sp>
          <p:nvSpPr>
            <p:cNvPr id="10" name="TextBox 9">
              <a:extLst>
                <a:ext uri="{FF2B5EF4-FFF2-40B4-BE49-F238E27FC236}">
                  <a16:creationId xmlns:a16="http://schemas.microsoft.com/office/drawing/2014/main" id="{E6FCD503-4BA5-EF3E-304E-69DCCB263D63}"/>
                </a:ext>
              </a:extLst>
            </p:cNvPr>
            <p:cNvSpPr txBox="1"/>
            <p:nvPr/>
          </p:nvSpPr>
          <p:spPr>
            <a:xfrm>
              <a:off x="4125685" y="569307"/>
              <a:ext cx="3940630" cy="523220"/>
            </a:xfrm>
            <a:prstGeom prst="rect">
              <a:avLst/>
            </a:prstGeom>
            <a:noFill/>
          </p:spPr>
          <p:txBody>
            <a:bodyPr wrap="square" rtlCol="0">
              <a:spAutoFit/>
            </a:bodyPr>
            <a:lstStyle/>
            <a:p>
              <a:pPr algn="ctr"/>
              <a:r>
                <a:rPr lang="en-GB" sz="2800" b="1" u="sng" dirty="0">
                  <a:latin typeface="Times New Roman" panose="02020603050405020304" pitchFamily="18" charset="0"/>
                  <a:cs typeface="Times New Roman" panose="02020603050405020304" pitchFamily="18" charset="0"/>
                </a:rPr>
                <a:t>BY MONDAY</a:t>
              </a:r>
              <a:endParaRPr lang="en-US" sz="2800" b="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B56DC67-A1E3-CF29-CC49-A590EA7332AF}"/>
                </a:ext>
              </a:extLst>
            </p:cNvPr>
            <p:cNvSpPr txBox="1"/>
            <p:nvPr/>
          </p:nvSpPr>
          <p:spPr>
            <a:xfrm>
              <a:off x="4125685" y="1154082"/>
              <a:ext cx="3940630" cy="2795958"/>
            </a:xfrm>
            <a:prstGeom prst="rect">
              <a:avLst/>
            </a:prstGeom>
            <a:noFill/>
          </p:spPr>
          <p:txBody>
            <a:bodyPr wrap="square">
              <a:spAutoFit/>
            </a:bodyPr>
            <a:lstStyle/>
            <a:p>
              <a:pPr algn="ctr">
                <a:lnSpc>
                  <a:spcPct val="150000"/>
                </a:lnSpc>
              </a:pPr>
              <a:r>
                <a:rPr lang="en-GB" sz="2400"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pp Deployed</a:t>
              </a:r>
            </a:p>
            <a:p>
              <a:pPr algn="ctr">
                <a:lnSpc>
                  <a:spcPct val="150000"/>
                </a:lnSpc>
              </a:pPr>
              <a:r>
                <a:rPr lang="en-US" sz="2400" dirty="0">
                  <a:latin typeface="Times New Roman" panose="02020603050405020304" pitchFamily="18" charset="0"/>
                  <a:cs typeface="Times New Roman" panose="02020603050405020304" pitchFamily="18" charset="0"/>
                </a:rPr>
                <a:t>User Guide Updated</a:t>
              </a:r>
            </a:p>
            <a:p>
              <a:pPr algn="ctr">
                <a:lnSpc>
                  <a:spcPct val="150000"/>
                </a:lnSpc>
              </a:pPr>
              <a:r>
                <a:rPr lang="en-US" sz="2400" dirty="0">
                  <a:latin typeface="Times New Roman" panose="02020603050405020304" pitchFamily="18" charset="0"/>
                  <a:cs typeface="Times New Roman" panose="02020603050405020304" pitchFamily="18" charset="0"/>
                </a:rPr>
                <a:t>Video Guide</a:t>
              </a:r>
            </a:p>
            <a:p>
              <a:pPr algn="ctr">
                <a:lnSpc>
                  <a:spcPct val="150000"/>
                </a:lnSpc>
              </a:pPr>
              <a:r>
                <a:rPr lang="en-US" sz="2400" dirty="0">
                  <a:latin typeface="Times New Roman" panose="02020603050405020304" pitchFamily="18" charset="0"/>
                  <a:cs typeface="Times New Roman" panose="02020603050405020304" pitchFamily="18" charset="0"/>
                </a:rPr>
                <a:t>Evaluation of observed behavior.</a:t>
              </a:r>
            </a:p>
          </p:txBody>
        </p:sp>
      </p:grpSp>
      <p:sp>
        <p:nvSpPr>
          <p:cNvPr id="12" name="TextBox 11">
            <a:extLst>
              <a:ext uri="{FF2B5EF4-FFF2-40B4-BE49-F238E27FC236}">
                <a16:creationId xmlns:a16="http://schemas.microsoft.com/office/drawing/2014/main" id="{8AF1B273-CDD3-6986-76AD-370B5E760B2D}"/>
              </a:ext>
            </a:extLst>
          </p:cNvPr>
          <p:cNvSpPr txBox="1"/>
          <p:nvPr/>
        </p:nvSpPr>
        <p:spPr>
          <a:xfrm>
            <a:off x="8245929" y="1296771"/>
            <a:ext cx="3363686" cy="5021055"/>
          </a:xfrm>
          <a:prstGeom prst="rect">
            <a:avLst/>
          </a:prstGeom>
          <a:noFill/>
        </p:spPr>
        <p:txBody>
          <a:bodyPr wrap="square">
            <a:spAutoFit/>
          </a:bodyPr>
          <a:lstStyle/>
          <a:p>
            <a:pPr algn="ctr">
              <a:lnSpc>
                <a:spcPct val="150000"/>
              </a:lnSpc>
            </a:pPr>
            <a:r>
              <a:rPr lang="en-GB" sz="2400" dirty="0">
                <a:latin typeface="Times New Roman" panose="02020603050405020304" pitchFamily="18" charset="0"/>
                <a:cs typeface="Times New Roman" panose="02020603050405020304" pitchFamily="18" charset="0"/>
              </a:rPr>
              <a:t>CO2 levels != real world.</a:t>
            </a:r>
          </a:p>
          <a:p>
            <a:pPr algn="ctr">
              <a:lnSpc>
                <a:spcPct val="150000"/>
              </a:lnSpc>
            </a:pPr>
            <a:r>
              <a:rPr lang="en-GB" sz="2400" dirty="0">
                <a:latin typeface="Times New Roman" panose="02020603050405020304" pitchFamily="18" charset="0"/>
                <a:cs typeface="Times New Roman" panose="02020603050405020304" pitchFamily="18" charset="0"/>
              </a:rPr>
              <a:t>Observed behaviour = real world? </a:t>
            </a:r>
          </a:p>
          <a:p>
            <a:pPr algn="ctr">
              <a:lnSpc>
                <a:spcPct val="150000"/>
              </a:lnSpc>
            </a:pPr>
            <a:r>
              <a:rPr lang="en-GB" sz="2400" dirty="0">
                <a:latin typeface="Times New Roman" panose="02020603050405020304" pitchFamily="18" charset="0"/>
                <a:cs typeface="Times New Roman" panose="02020603050405020304" pitchFamily="18" charset="0"/>
              </a:rPr>
              <a:t>Observed best strategies = real-world best strategies?</a:t>
            </a:r>
          </a:p>
          <a:p>
            <a:pPr algn="ctr">
              <a:lnSpc>
                <a:spcPct val="150000"/>
              </a:lnSpc>
            </a:pPr>
            <a:r>
              <a:rPr lang="en-GB" sz="2400" dirty="0">
                <a:latin typeface="Times New Roman" panose="02020603050405020304" pitchFamily="18" charset="0"/>
                <a:cs typeface="Times New Roman" panose="02020603050405020304" pitchFamily="18" charset="0"/>
              </a:rPr>
              <a:t>Can challenges be completed in time? </a:t>
            </a:r>
          </a:p>
          <a:p>
            <a:pPr algn="ctr">
              <a:lnSpc>
                <a:spcPct val="150000"/>
              </a:lnSpc>
            </a:pPr>
            <a:r>
              <a:rPr lang="en-GB" sz="2400" dirty="0">
                <a:latin typeface="Times New Roman" panose="02020603050405020304" pitchFamily="18" charset="0"/>
                <a:cs typeface="Times New Roman" panose="02020603050405020304" pitchFamily="18" charset="0"/>
              </a:rPr>
              <a:t>Is this tool engaging?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707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678</Words>
  <Application>Microsoft Office PowerPoint</Application>
  <PresentationFormat>Widescreen</PresentationFormat>
  <Paragraphs>57</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Gayathri Girish Nair</dc:creator>
  <cp:lastModifiedBy>Gayathri Girish Nair</cp:lastModifiedBy>
  <cp:revision>44</cp:revision>
  <dcterms:created xsi:type="dcterms:W3CDTF">2024-06-13T15:20:08Z</dcterms:created>
  <dcterms:modified xsi:type="dcterms:W3CDTF">2024-07-31T02:12:22Z</dcterms:modified>
</cp:coreProperties>
</file>